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71" r:id="rId5"/>
    <p:sldId id="268" r:id="rId6"/>
    <p:sldId id="258" r:id="rId7"/>
    <p:sldId id="26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2" r:id="rId17"/>
    <p:sldId id="270" r:id="rId1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7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7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3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5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0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0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6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6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2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0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BCD42-772D-42E7-8AD3-DD52687E1B7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762C7-CACB-4598-ACC7-80C5893BB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dvvzxJm8qA" TargetMode="External"/><Relationship Id="rId2" Type="http://schemas.openxmlformats.org/officeDocument/2006/relationships/hyperlink" Target="https://www.youtube.com/watch?v=akFebZtIUX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CQNciBBpu4" TargetMode="External"/><Relationship Id="rId5" Type="http://schemas.openxmlformats.org/officeDocument/2006/relationships/hyperlink" Target="https://www.youtube.com/watch?v=85BGquQb_K0" TargetMode="External"/><Relationship Id="rId4" Type="http://schemas.openxmlformats.org/officeDocument/2006/relationships/hyperlink" Target="https://www.youtube.com/watch?v=ZZ7-wzb0Az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195" y="227163"/>
            <a:ext cx="9144000" cy="3906955"/>
          </a:xfrm>
        </p:spPr>
        <p:txBody>
          <a:bodyPr>
            <a:normAutofit/>
          </a:bodyPr>
          <a:lstStyle/>
          <a:p>
            <a:r>
              <a:rPr lang="en-US" b="1" u="sng" dirty="0">
                <a:latin typeface="Bahnschrift SemiLight SemiConde" panose="020B0502040204020203" pitchFamily="34" charset="0"/>
              </a:rPr>
              <a:t>HARASSMENT</a:t>
            </a:r>
            <a:r>
              <a:rPr lang="en-US" dirty="0">
                <a:latin typeface="Bahnschrift SemiLight SemiConde" panose="020B0502040204020203" pitchFamily="34" charset="0"/>
              </a:rPr>
              <a:t> </a:t>
            </a:r>
            <a:br>
              <a:rPr lang="en-US" dirty="0">
                <a:latin typeface="Bahnschrift SemiLight SemiConde" panose="020B0502040204020203" pitchFamily="34" charset="0"/>
              </a:rPr>
            </a:br>
            <a:r>
              <a:rPr lang="en-US" sz="4800" b="1" dirty="0">
                <a:solidFill>
                  <a:srgbClr val="FF3399"/>
                </a:solidFill>
                <a:latin typeface="Bahnschrift SemiLight SemiConde" panose="020B0502040204020203" pitchFamily="34" charset="0"/>
              </a:rPr>
              <a:t>What is it? </a:t>
            </a:r>
            <a:br>
              <a:rPr lang="en-US" sz="4800" b="1" dirty="0">
                <a:solidFill>
                  <a:srgbClr val="FF3399"/>
                </a:solidFill>
                <a:latin typeface="Bahnschrift SemiLight SemiConde" panose="020B0502040204020203" pitchFamily="34" charset="0"/>
              </a:rPr>
            </a:br>
            <a:r>
              <a:rPr lang="en-US" sz="4800" b="1" dirty="0">
                <a:solidFill>
                  <a:srgbClr val="008000"/>
                </a:solidFill>
                <a:latin typeface="Bahnschrift SemiLight SemiConde" panose="020B0502040204020203" pitchFamily="34" charset="0"/>
              </a:rPr>
              <a:t>What if it happens to me? </a:t>
            </a:r>
            <a:br>
              <a:rPr lang="en-US" sz="4800" b="1" dirty="0">
                <a:solidFill>
                  <a:srgbClr val="008000"/>
                </a:solidFill>
                <a:latin typeface="Bahnschrift SemiLight SemiConde" panose="020B0502040204020203" pitchFamily="34" charset="0"/>
              </a:rPr>
            </a:br>
            <a:r>
              <a:rPr lang="en-US" sz="4800" b="1" dirty="0">
                <a:solidFill>
                  <a:srgbClr val="FF3300"/>
                </a:solidFill>
                <a:latin typeface="Bahnschrift SemiLight SemiConde" panose="020B0502040204020203" pitchFamily="34" charset="0"/>
              </a:rPr>
              <a:t>How can I help?</a:t>
            </a:r>
            <a:br>
              <a:rPr lang="en-US" b="1" dirty="0">
                <a:solidFill>
                  <a:srgbClr val="FF3300"/>
                </a:solidFill>
              </a:rPr>
            </a:br>
            <a:endParaRPr lang="en-US" b="1" dirty="0">
              <a:solidFill>
                <a:srgbClr val="FF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365" y="3730638"/>
            <a:ext cx="2350012" cy="2796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56" y="3730638"/>
            <a:ext cx="7315200" cy="2796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73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34"/>
            <a:ext cx="10515600" cy="598749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Bahnschrift SemiLight SemiConde" panose="020B0502040204020203" pitchFamily="34" charset="0"/>
              </a:rPr>
              <a:t>                                        </a:t>
            </a:r>
            <a:r>
              <a:rPr lang="en-US" u="sng" dirty="0">
                <a:latin typeface="Bahnschrift SemiLight SemiConde" panose="020B0502040204020203" pitchFamily="34" charset="0"/>
              </a:rPr>
              <a:t>Who can commit harassment?  </a:t>
            </a:r>
          </a:p>
          <a:p>
            <a:pPr marL="0" indent="0" algn="ctr">
              <a:buNone/>
            </a:pPr>
            <a:r>
              <a:rPr lang="en-US" dirty="0">
                <a:latin typeface="Bahnschrift SemiLight SemiConde" panose="020B0502040204020203" pitchFamily="34" charset="0"/>
              </a:rPr>
              <a:t>                                         ANYONE!</a:t>
            </a:r>
          </a:p>
          <a:p>
            <a:pPr marL="0" indent="0" algn="ctr">
              <a:buNone/>
            </a:pPr>
            <a:endParaRPr lang="en-US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Bahnschrift SemiLight SemiConde" panose="020B0502040204020203" pitchFamily="34" charset="0"/>
              </a:rPr>
              <a:t>                                           </a:t>
            </a:r>
          </a:p>
          <a:p>
            <a:pPr marL="0" indent="0">
              <a:buNone/>
            </a:pPr>
            <a:r>
              <a:rPr lang="en-US" dirty="0">
                <a:latin typeface="Bahnschrift SemiLight SemiConde" panose="020B0502040204020203" pitchFamily="34" charset="0"/>
              </a:rPr>
              <a:t>                                                </a:t>
            </a:r>
            <a:r>
              <a:rPr lang="en-US" u="sng" dirty="0">
                <a:latin typeface="Bahnschrift SemiLight SemiConde" panose="020B0502040204020203" pitchFamily="34" charset="0"/>
              </a:rPr>
              <a:t>Who can experience harassment?</a:t>
            </a:r>
            <a:r>
              <a:rPr lang="en-US" dirty="0">
                <a:latin typeface="Bahnschrift SemiLight SemiConde" panose="020B05020402040202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latin typeface="Bahnschrift SemiLight SemiConde" panose="020B0502040204020203" pitchFamily="34" charset="0"/>
              </a:rPr>
              <a:t>            ANYONE!</a:t>
            </a:r>
          </a:p>
          <a:p>
            <a:pPr marL="0" indent="0">
              <a:buNone/>
            </a:pPr>
            <a:endParaRPr lang="en-US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b="1" u="sng" dirty="0">
                <a:latin typeface="Bahnschrift SemiLight SemiConde" panose="020B0502040204020203" pitchFamily="34" charset="0"/>
              </a:rPr>
              <a:t>Harassment is experienced by: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Direct targets of harassment</a:t>
            </a:r>
          </a:p>
          <a:p>
            <a:pPr>
              <a:buClr>
                <a:schemeClr val="accent3">
                  <a:lumMod val="50000"/>
                </a:schemeClr>
              </a:buClr>
              <a:defRPr/>
            </a:pPr>
            <a:r>
              <a:rPr lang="en-US" dirty="0">
                <a:latin typeface="Bahnschrift SemiLight SemiConde" panose="020B0502040204020203" pitchFamily="34" charset="0"/>
              </a:rPr>
              <a:t>Bystanders/Witnesses: </a:t>
            </a:r>
            <a:r>
              <a:rPr lang="en-US" altLang="en-US" dirty="0">
                <a:latin typeface="Bahnschrift SemiLight SemiConde" panose="020B0502040204020203" pitchFamily="34" charset="0"/>
              </a:rPr>
              <a:t>those that witness acts of harassment directed toward someone else may bring a harassment case</a:t>
            </a:r>
            <a:endParaRPr lang="en-US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57" y="309094"/>
            <a:ext cx="2724588" cy="1815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318" y="3144580"/>
            <a:ext cx="3205801" cy="18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5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pPr algn="ctr"/>
            <a:r>
              <a:rPr lang="en-US" b="1" u="sng" dirty="0">
                <a:latin typeface="Bahnschrift SemiLight SemiConde" panose="020B0502040204020203" pitchFamily="34" charset="0"/>
              </a:rPr>
              <a:t>What should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5762"/>
            <a:ext cx="10515600" cy="46612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>
                <a:latin typeface="Bahnschrift SemiLight SemiConde" panose="020B0502040204020203" pitchFamily="34" charset="0"/>
              </a:rPr>
              <a:t>Supervisors</a:t>
            </a:r>
            <a:r>
              <a:rPr lang="en-US" dirty="0">
                <a:latin typeface="Bahnschrift SemiLight SemiConde" panose="020B0502040204020203" pitchFamily="34" charset="0"/>
              </a:rPr>
              <a:t> are responsible for the inappropriate remarks or actions of the people who work for them.</a:t>
            </a:r>
          </a:p>
          <a:p>
            <a:pPr marL="0" indent="0">
              <a:buNone/>
            </a:pPr>
            <a:r>
              <a:rPr lang="en-US" altLang="en-US" b="1" u="sng" dirty="0">
                <a:latin typeface="Bahnschrift SemiLight SemiConde" panose="020B0502040204020203" pitchFamily="34" charset="0"/>
              </a:rPr>
              <a:t>Employees</a:t>
            </a:r>
            <a:r>
              <a:rPr lang="en-US" altLang="en-US" b="1" dirty="0">
                <a:latin typeface="Bahnschrift SemiLight SemiConde" panose="020B0502040204020203" pitchFamily="34" charset="0"/>
              </a:rPr>
              <a:t> </a:t>
            </a:r>
            <a:r>
              <a:rPr lang="en-US" altLang="en-US" dirty="0">
                <a:latin typeface="Bahnschrift SemiLight SemiConde" panose="020B0502040204020203" pitchFamily="34" charset="0"/>
              </a:rPr>
              <a:t>must take reasonable steps to avoid harm. </a:t>
            </a:r>
          </a:p>
          <a:p>
            <a:pPr marL="0" indent="0">
              <a:buNone/>
            </a:pPr>
            <a:endParaRPr lang="en-US" b="1" u="sng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sz="3000" b="1" u="sng" dirty="0">
                <a:latin typeface="Bahnschrift SemiLight SemiConde" panose="020B0502040204020203" pitchFamily="34" charset="0"/>
              </a:rPr>
              <a:t>If you are a victim of harassment: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Bahnschrift SemiLight SemiConde" panose="020B0502040204020203" pitchFamily="34" charset="0"/>
              </a:rPr>
              <a:t>Ensure that you are in a safe place.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latin typeface="Bahnschrift SemiLight SemiConde" panose="020B0502040204020203" pitchFamily="34" charset="0"/>
              </a:rPr>
              <a:t>Consult employee policy (included in employee handbook).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latin typeface="Bahnschrift SemiLight SemiConde" panose="020B0502040204020203" pitchFamily="34" charset="0"/>
              </a:rPr>
              <a:t>Put details in writing (the more detail the better).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latin typeface="Bahnschrift SemiLight SemiConde" panose="020B0502040204020203" pitchFamily="34" charset="0"/>
              </a:rPr>
              <a:t>Explain the exact behavior offending you, and tell them to stop (if you are safe to do so).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latin typeface="Bahnschrift SemiLight SemiConde" panose="020B0502040204020203" pitchFamily="34" charset="0"/>
              </a:rPr>
              <a:t>Talk to your supervisor.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latin typeface="Bahnschrift SemiLight SemiConde" panose="020B0502040204020203" pitchFamily="34" charset="0"/>
              </a:rPr>
              <a:t>Reach out to the Human Resources Officer.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133" y="2240862"/>
            <a:ext cx="2745650" cy="18417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2892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Bahnschrift SemiLight SemiConde" panose="020B0502040204020203" pitchFamily="34" charset="0"/>
              </a:rPr>
              <a:t>What if you’re not the victim or the harasser?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43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ahnschrift SemiLight SemiConde" panose="020B0502040204020203" pitchFamily="34" charset="0"/>
              </a:rPr>
              <a:t>Bystander Intervention- </a:t>
            </a:r>
            <a:r>
              <a:rPr lang="en-US" sz="3200" b="1" u="sng" dirty="0">
                <a:latin typeface="Bahnschrift SemiLight SemiConde" panose="020B0502040204020203" pitchFamily="34" charset="0"/>
              </a:rPr>
              <a:t>You can make a difference!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People can interrupt behaviors to prevent harassment.</a:t>
            </a:r>
          </a:p>
          <a:p>
            <a:r>
              <a:rPr lang="en-US" dirty="0">
                <a:latin typeface="Bahnschrift SemiLight SemiConde" panose="020B0502040204020203" pitchFamily="34" charset="0"/>
              </a:rPr>
              <a:t>ALSO people make decisions and continue behaviors based on the reactions they get from others.</a:t>
            </a:r>
          </a:p>
          <a:p>
            <a:endParaRPr lang="en-US" dirty="0"/>
          </a:p>
        </p:txBody>
      </p:sp>
      <p:pic>
        <p:nvPicPr>
          <p:cNvPr id="4" name="Picture 3" descr="Image result for bysta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76" y="3355961"/>
            <a:ext cx="4758294" cy="3268611"/>
          </a:xfrm>
          <a:prstGeom prst="rect">
            <a:avLst/>
          </a:prstGeom>
          <a:noFill/>
          <a:ln w="1238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3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latin typeface="Bahnschrift SemiLight SemiConde" panose="020B0502040204020203" pitchFamily="34" charset="0"/>
              </a:rPr>
              <a:t>If you see harassment….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hnschrift SemiLight SemiConde" panose="020B0502040204020203" pitchFamily="34" charset="0"/>
              </a:rPr>
              <a:t>Only intervene if you feel safe to do so.</a:t>
            </a:r>
          </a:p>
          <a:p>
            <a:r>
              <a:rPr lang="en-US" altLang="en-US" dirty="0">
                <a:latin typeface="Bahnschrift SemiLight SemiConde" panose="020B0502040204020203" pitchFamily="34" charset="0"/>
              </a:rPr>
              <a:t>Talk to the harasser later, by asking questions but not lobbing accusations: “Were you aware of how you came off in that conversation?” </a:t>
            </a:r>
          </a:p>
          <a:p>
            <a:r>
              <a:rPr lang="en-US" altLang="en-US" dirty="0">
                <a:latin typeface="Bahnschrift SemiLight SemiConde" panose="020B0502040204020203" pitchFamily="34" charset="0"/>
              </a:rPr>
              <a:t>Disrupt the situation, such as by loudly dropping a book or asking the victim to come to the conference room. </a:t>
            </a:r>
          </a:p>
          <a:p>
            <a:r>
              <a:rPr lang="en-US" altLang="en-US" dirty="0">
                <a:latin typeface="Bahnschrift SemiLight SemiConde" panose="020B0502040204020203" pitchFamily="34" charset="0"/>
              </a:rPr>
              <a:t>Report harassment! Particularly if it feels unsafe to directly intervene.</a:t>
            </a:r>
          </a:p>
          <a:p>
            <a:r>
              <a:rPr lang="en-US" altLang="en-US" dirty="0">
                <a:latin typeface="Bahnschrift SemiLight SemiConde" panose="020B0502040204020203" pitchFamily="34" charset="0"/>
              </a:rPr>
              <a:t>Talk openly about inappropriate behavior, like asking colleagues: “Did you notice that? Am I the only one who sees it this way?”</a:t>
            </a:r>
          </a:p>
          <a:p>
            <a:r>
              <a:rPr lang="en-US" altLang="en-US" dirty="0">
                <a:latin typeface="Bahnschrift SemiLight SemiConde" panose="020B0502040204020203" pitchFamily="34" charset="0"/>
              </a:rPr>
              <a:t>One crucial element, is for bystanders to talk to targets of harassment.  Ask the victim if they are okay or need help reporting. Give them support.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79" y="186374"/>
            <a:ext cx="2730523" cy="16830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865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7136"/>
            <a:ext cx="10515600" cy="59298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3600" b="1" u="sng" dirty="0">
                <a:latin typeface="Bahnschrift SemiLight SemiConde" panose="020B0502040204020203" pitchFamily="34" charset="0"/>
              </a:rPr>
              <a:t>Bystander intervention is not about putting yourself in harms way</a:t>
            </a:r>
          </a:p>
          <a:p>
            <a:pPr marL="0" indent="0" algn="ctr">
              <a:buNone/>
              <a:defRPr/>
            </a:pPr>
            <a:r>
              <a:rPr lang="en-US" sz="3600" b="1" u="sng" dirty="0">
                <a:latin typeface="Bahnschrift SemiLight SemiConde" panose="020B0502040204020203" pitchFamily="34" charset="0"/>
              </a:rPr>
              <a:t>Only intervene in ways you are safe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52" y="2084947"/>
            <a:ext cx="8251095" cy="4645366"/>
          </a:xfrm>
          <a:prstGeom prst="rect">
            <a:avLst/>
          </a:prstGeom>
          <a:ln w="57150"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02240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379"/>
            <a:ext cx="10515600" cy="1145059"/>
          </a:xfrm>
        </p:spPr>
        <p:txBody>
          <a:bodyPr/>
          <a:lstStyle/>
          <a:p>
            <a:pPr algn="ctr"/>
            <a:r>
              <a:rPr lang="en-US" sz="4800" b="1" u="sng" dirty="0">
                <a:latin typeface="Bahnschrift SemiLight SemiConde" panose="020B0502040204020203" pitchFamily="34" charset="0"/>
              </a:rPr>
              <a:t>Final Thoughts and Review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3298"/>
            <a:ext cx="10515600" cy="540402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latin typeface="Bahnschrift SemiLight SemiConde" panose="020B0502040204020203" pitchFamily="34" charset="0"/>
              </a:rPr>
              <a:t>To be considered harassment, the  behavior must be </a:t>
            </a:r>
            <a:r>
              <a:rPr lang="en-US" altLang="en-US" sz="3200" b="1" u="sng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UNWELCOME</a:t>
            </a:r>
          </a:p>
          <a:p>
            <a:r>
              <a:rPr lang="en-US" altLang="en-US" dirty="0">
                <a:latin typeface="Bahnschrift SemiLight SemiConde" panose="020B0502040204020203" pitchFamily="34" charset="0"/>
              </a:rPr>
              <a:t>Harassing behaviors are weighed on scales of </a:t>
            </a:r>
            <a:r>
              <a:rPr lang="en-US" altLang="en-US" sz="3200" b="1" u="sng" dirty="0">
                <a:solidFill>
                  <a:schemeClr val="accent1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SEVERE</a:t>
            </a:r>
            <a:r>
              <a:rPr lang="en-US" altLang="en-US" dirty="0">
                <a:latin typeface="Bahnschrift SemiLight SemiConde" panose="020B0502040204020203" pitchFamily="34" charset="0"/>
              </a:rPr>
              <a:t> and </a:t>
            </a:r>
            <a:r>
              <a:rPr lang="en-US" altLang="en-US" sz="3200" b="1" u="sng" dirty="0">
                <a:solidFill>
                  <a:schemeClr val="accent1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PERVASIVE</a:t>
            </a:r>
          </a:p>
          <a:p>
            <a:endParaRPr lang="en-US" altLang="en-US" sz="3200" b="1" u="sng" dirty="0">
              <a:solidFill>
                <a:schemeClr val="accent1">
                  <a:lumMod val="75000"/>
                </a:schemeClr>
              </a:solidFill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altLang="en-US" sz="3400" b="1" dirty="0">
                <a:solidFill>
                  <a:srgbClr val="7030A0"/>
                </a:solidFill>
                <a:latin typeface="Bahnschrift SemiLight SemiConde" panose="020B0502040204020203" pitchFamily="34" charset="0"/>
              </a:rPr>
              <a:t>                                                   </a:t>
            </a:r>
            <a:r>
              <a:rPr lang="en-US" altLang="en-US" sz="3400" b="1" u="sng" dirty="0">
                <a:solidFill>
                  <a:srgbClr val="7030A0"/>
                </a:solidFill>
                <a:latin typeface="Bahnschrift SemiLight SemiConde" panose="020B0502040204020203" pitchFamily="34" charset="0"/>
              </a:rPr>
              <a:t>ANYONE</a:t>
            </a:r>
            <a:r>
              <a:rPr lang="en-US" altLang="en-US" sz="3400" dirty="0">
                <a:solidFill>
                  <a:srgbClr val="7030A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altLang="en-US" dirty="0">
                <a:latin typeface="Bahnschrift SemiLight SemiConde" panose="020B0502040204020203" pitchFamily="34" charset="0"/>
              </a:rPr>
              <a:t>can be a victim</a:t>
            </a:r>
          </a:p>
          <a:p>
            <a:pPr marL="0" indent="0" algn="ctr">
              <a:buNone/>
            </a:pPr>
            <a:r>
              <a:rPr lang="en-US" altLang="en-US" sz="3400" b="1" u="sng" dirty="0">
                <a:solidFill>
                  <a:srgbClr val="7030A0"/>
                </a:solidFill>
                <a:latin typeface="Bahnschrift SemiLight SemiConde" panose="020B0502040204020203" pitchFamily="34" charset="0"/>
              </a:rPr>
              <a:t>ANYONE</a:t>
            </a:r>
            <a:r>
              <a:rPr lang="en-US" altLang="en-US" dirty="0">
                <a:solidFill>
                  <a:srgbClr val="7030A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altLang="en-US" dirty="0">
                <a:latin typeface="Bahnschrift SemiLight SemiConde" panose="020B0502040204020203" pitchFamily="34" charset="0"/>
              </a:rPr>
              <a:t>one can be a harasser</a:t>
            </a:r>
          </a:p>
          <a:p>
            <a:pPr marL="0" indent="0" algn="ctr">
              <a:buNone/>
            </a:pPr>
            <a:endParaRPr lang="en-US" altLang="en-US" b="1" u="sng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altLang="en-US" b="1" dirty="0">
                <a:latin typeface="Bahnschrift SemiLight SemiConde" panose="020B0502040204020203" pitchFamily="34" charset="0"/>
              </a:rPr>
              <a:t>Bystander intervention </a:t>
            </a:r>
            <a:r>
              <a:rPr lang="en-US" altLang="en-US" sz="3400" b="1" dirty="0">
                <a:solidFill>
                  <a:srgbClr val="00B050"/>
                </a:solidFill>
                <a:latin typeface="Bahnschrift SemiLight SemiConde" panose="020B0502040204020203" pitchFamily="34" charset="0"/>
              </a:rPr>
              <a:t>CAN</a:t>
            </a:r>
            <a:r>
              <a:rPr lang="en-US" altLang="en-US" b="1" dirty="0">
                <a:solidFill>
                  <a:srgbClr val="00B05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altLang="en-US" b="1" dirty="0">
                <a:latin typeface="Bahnschrift SemiLight SemiConde" panose="020B0502040204020203" pitchFamily="34" charset="0"/>
              </a:rPr>
              <a:t>prevent harassment from escalating.</a:t>
            </a:r>
          </a:p>
          <a:p>
            <a:pPr marL="0" indent="0">
              <a:buNone/>
            </a:pPr>
            <a:endParaRPr lang="en-US" altLang="en-US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altLang="en-US" u="sng" dirty="0">
                <a:latin typeface="Bahnschrift SemiLight SemiConde" panose="020B0502040204020203" pitchFamily="34" charset="0"/>
              </a:rPr>
              <a:t>Important points to remember:</a:t>
            </a:r>
          </a:p>
          <a:p>
            <a:pPr lvl="1"/>
            <a:r>
              <a:rPr lang="en-US" altLang="en-US" dirty="0">
                <a:latin typeface="Bahnschrift SemiLight SemiConde" panose="020B0502040204020203" pitchFamily="34" charset="0"/>
              </a:rPr>
              <a:t>Harassment can be physical, verbal or visual conduct.  </a:t>
            </a:r>
          </a:p>
          <a:p>
            <a:pPr lvl="1"/>
            <a:r>
              <a:rPr lang="en-US" altLang="en-US" dirty="0">
                <a:latin typeface="Bahnschrift SemiLight SemiConde" panose="020B0502040204020203" pitchFamily="34" charset="0"/>
              </a:rPr>
              <a:t>It is anything of a sexual nature in the workplace that is not welcome.  </a:t>
            </a:r>
          </a:p>
          <a:p>
            <a:pPr lvl="1"/>
            <a:r>
              <a:rPr lang="en-US" altLang="en-US" dirty="0">
                <a:latin typeface="Bahnschrift SemiLight SemiConde" panose="020B0502040204020203" pitchFamily="34" charset="0"/>
              </a:rPr>
              <a:t>Harassment is unlawful.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4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CA5DA-181C-59B5-4226-86AAECDD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I Do???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83352-4ABC-3865-DE4E-1F0917FDF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https://www.youtube.com/watch?v=akFebZtIUX8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https://www.youtube.com/watch?v=_dvvzxJm8qA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min in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https://www.youtube.com/watch?v=ZZ7-wzb0Az8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8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1:20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https://www.youtube.com/watch?v=85BGquQb_K0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https://www.youtube.com/watch?v=tCQNciBBpu4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Jessie Johnson, HR Officer</a:t>
            </a:r>
            <a:br>
              <a:rPr lang="en-US" dirty="0"/>
            </a:br>
            <a:r>
              <a:rPr lang="en-US" dirty="0"/>
              <a:t>Phone: 541-654-4712 </a:t>
            </a:r>
            <a:br>
              <a:rPr lang="en-US" dirty="0"/>
            </a:br>
            <a:r>
              <a:rPr lang="en-US" dirty="0"/>
              <a:t>Email: jessicaj@nwyouthcorps.org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389" y="1944710"/>
            <a:ext cx="5225221" cy="47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667"/>
          </a:xfrm>
        </p:spPr>
        <p:txBody>
          <a:bodyPr>
            <a:noAutofit/>
          </a:bodyPr>
          <a:lstStyle/>
          <a:p>
            <a:pPr algn="ctr"/>
            <a:endParaRPr lang="en-US" sz="10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808194"/>
            <a:ext cx="45451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Jessie Johnson, HR Officer</a:t>
            </a:r>
          </a:p>
          <a:p>
            <a:pPr marL="0" indent="0">
              <a:buNone/>
            </a:pPr>
            <a:r>
              <a:rPr lang="en-US" u="sng" dirty="0"/>
              <a:t>Contact: </a:t>
            </a:r>
          </a:p>
          <a:p>
            <a:pPr marL="0" indent="0">
              <a:buNone/>
            </a:pPr>
            <a:r>
              <a:rPr lang="en-US" dirty="0"/>
              <a:t>Phone: 541-654-4712</a:t>
            </a:r>
          </a:p>
          <a:p>
            <a:pPr marL="0" indent="0">
              <a:buNone/>
            </a:pPr>
            <a:r>
              <a:rPr lang="en-US" dirty="0"/>
              <a:t>Email: jessicaj@nwyouthcorps.org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098" y="1477896"/>
            <a:ext cx="7028235" cy="442062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8069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u="sng" dirty="0">
                <a:latin typeface="Bahnschrift SemiLight SemiConde" panose="020B0502040204020203" pitchFamily="34" charset="0"/>
              </a:rPr>
              <a:t>It happens other places… </a:t>
            </a:r>
            <a:br>
              <a:rPr lang="en-US" sz="4800" b="1" u="sng" dirty="0">
                <a:latin typeface="Bahnschrift SemiLight SemiConde" panose="020B0502040204020203" pitchFamily="34" charset="0"/>
              </a:rPr>
            </a:br>
            <a:r>
              <a:rPr lang="en-US" sz="4800" b="1" u="sng" dirty="0">
                <a:latin typeface="Bahnschrift SemiLight SemiConde" panose="020B0502040204020203" pitchFamily="34" charset="0"/>
              </a:rPr>
              <a:t>but not here… right?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97289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/>
              <a:t>Discrimination and Harassment are real and </a:t>
            </a:r>
            <a:r>
              <a:rPr lang="en-US" sz="3200" b="1" u="sng" dirty="0"/>
              <a:t>can happen at NYC.</a:t>
            </a:r>
          </a:p>
          <a:p>
            <a:r>
              <a:rPr lang="en-US" altLang="en-US" sz="3200" dirty="0"/>
              <a:t>Sexual harassment is a chronic workplace problem.</a:t>
            </a:r>
          </a:p>
          <a:p>
            <a:r>
              <a:rPr lang="en-US" altLang="en-US" sz="3200" dirty="0"/>
              <a:t>Only 1 in 4 victims report, so the actual number of incidents is far higher than the official number of complaints.</a:t>
            </a:r>
          </a:p>
          <a:p>
            <a:r>
              <a:rPr lang="en-US" altLang="en-US" sz="3200" dirty="0"/>
              <a:t>Recently a law, known as #</a:t>
            </a:r>
            <a:r>
              <a:rPr lang="en-US" altLang="en-US" sz="3200" dirty="0" err="1"/>
              <a:t>Metoo</a:t>
            </a:r>
            <a:r>
              <a:rPr lang="en-US" altLang="en-US" sz="3200" dirty="0"/>
              <a:t> has made changes.  Highlights include ensuring victim knows how to report and have a 5 year window to report (statute of limitations).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75" y="80829"/>
            <a:ext cx="1207394" cy="16098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9909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CA547-541B-404D-A75C-BD8587E5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Harassment and Discrimination are Prevalent in the Workplace (2019 Stats)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E3FB1-D366-44A2-AE7B-9A4CCC257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6966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b="1" i="0" dirty="0">
                <a:solidFill>
                  <a:srgbClr val="1B1B1B"/>
                </a:solidFill>
                <a:effectLst/>
                <a:latin typeface="Source Sans Pro Web"/>
              </a:rPr>
              <a:t>Total Harassment and Discrimination Cases: 72,675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Disability: 24,238 (33.4 percent)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Race: 23,976 (33.0 percent)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Sex: 23,532 (32.4 percent)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Age: 15,573 (21.4 percent)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National Origin: 7,009 (9.6 percent)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Color: 3,415 (4.7 percent)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Religion: 2,725 (3.7 percent)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* These percentages add up to more than 100% because some charges allege multiple bases.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1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346" y="365126"/>
            <a:ext cx="8113691" cy="109018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en-US" b="1" u="sng" dirty="0">
                <a:latin typeface="Bahnschrift Light Condensed" panose="020B0502040204020203" pitchFamily="34" charset="0"/>
              </a:rPr>
              <a:t>How does it all breakdown?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312"/>
            <a:ext cx="10515600" cy="5009881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b="1" u="sng" dirty="0">
                <a:latin typeface="Bahnschrift Light Condensed" panose="020B0502040204020203" pitchFamily="34" charset="0"/>
              </a:rPr>
              <a:t>All Employees of NYC: </a:t>
            </a:r>
          </a:p>
          <a:p>
            <a:pPr marL="0" indent="0">
              <a:buNone/>
            </a:pPr>
            <a:r>
              <a:rPr lang="en-US" dirty="0">
                <a:latin typeface="Bahnschrift Light Condensed" panose="020B0502040204020203" pitchFamily="34" charset="0"/>
              </a:rPr>
              <a:t>NYC Policy (reach out to your Supervisor and/or NYC HR Officer).  Also provided during this training.</a:t>
            </a:r>
          </a:p>
          <a:p>
            <a:pPr marL="0" indent="0">
              <a:buNone/>
            </a:pPr>
            <a:endParaRPr lang="en-US" dirty="0">
              <a:latin typeface="Bahnschrift Light Condensed" panose="020B0502040204020203" pitchFamily="34" charset="0"/>
            </a:endParaRPr>
          </a:p>
          <a:p>
            <a:r>
              <a:rPr lang="en-US" b="1" u="sng" dirty="0">
                <a:latin typeface="Bahnschrift Light Condensed" panose="020B0502040204020203" pitchFamily="34" charset="0"/>
              </a:rPr>
              <a:t>All </a:t>
            </a:r>
            <a:r>
              <a:rPr lang="en-US" b="1" u="sng" dirty="0" err="1">
                <a:latin typeface="Bahnschrift Light Condensed" panose="020B0502040204020203" pitchFamily="34" charset="0"/>
              </a:rPr>
              <a:t>Americorps</a:t>
            </a:r>
            <a:r>
              <a:rPr lang="en-US" b="1" u="sng" dirty="0">
                <a:latin typeface="Bahnschrift Light Condensed" panose="020B0502040204020203" pitchFamily="34" charset="0"/>
              </a:rPr>
              <a:t> Volunteers/Interns</a:t>
            </a:r>
            <a:r>
              <a:rPr lang="en-US" b="1" dirty="0">
                <a:latin typeface="Bahnschrift Light Condensed" panose="020B0502040204020203" pitchFamily="34" charset="0"/>
              </a:rPr>
              <a:t>: </a:t>
            </a:r>
          </a:p>
          <a:p>
            <a:pPr marL="0" indent="0">
              <a:buNone/>
            </a:pPr>
            <a:r>
              <a:rPr lang="en-US" dirty="0" err="1">
                <a:latin typeface="Bahnschrift Light Condensed" panose="020B0502040204020203" pitchFamily="34" charset="0"/>
              </a:rPr>
              <a:t>Americorps</a:t>
            </a:r>
            <a:r>
              <a:rPr lang="en-US" dirty="0">
                <a:latin typeface="Bahnschrift Light Condensed" panose="020B0502040204020203" pitchFamily="34" charset="0"/>
              </a:rPr>
              <a:t> Policy (reach out to your Supervisor- can access NYC HR Officer) </a:t>
            </a:r>
          </a:p>
          <a:p>
            <a:pPr marL="0" indent="0">
              <a:buNone/>
            </a:pPr>
            <a:endParaRPr lang="en-US" dirty="0">
              <a:latin typeface="Bahnschrift Light Condensed" panose="020B0502040204020203" pitchFamily="34" charset="0"/>
            </a:endParaRPr>
          </a:p>
          <a:p>
            <a:r>
              <a:rPr lang="en-US" b="1" u="sng" dirty="0">
                <a:latin typeface="Bahnschrift Light Condensed" panose="020B0502040204020203" pitchFamily="34" charset="0"/>
              </a:rPr>
              <a:t>Participants:</a:t>
            </a:r>
            <a:r>
              <a:rPr lang="en-US" b="1" dirty="0">
                <a:latin typeface="Bahnschrift Light Condensed" panose="020B0502040204020203" pitchFamily="34" charset="0"/>
              </a:rPr>
              <a:t> </a:t>
            </a:r>
            <a:r>
              <a:rPr lang="en-US" dirty="0">
                <a:latin typeface="Bahnschrift Light Condensed" panose="020B0502040204020203" pitchFamily="34" charset="0"/>
              </a:rPr>
              <a:t>Training will be provided. </a:t>
            </a:r>
            <a:r>
              <a:rPr lang="en-US" u="sng" dirty="0">
                <a:latin typeface="Bahnschrift Light Condensed" panose="020B0502040204020203" pitchFamily="34" charset="0"/>
              </a:rPr>
              <a:t>Any romantic relationship, consensual or otherwise is </a:t>
            </a:r>
            <a:r>
              <a:rPr lang="en-US" sz="4400" b="1" u="sng" dirty="0">
                <a:latin typeface="Bahnschrift Light Condensed" panose="020B0502040204020203" pitchFamily="34" charset="0"/>
              </a:rPr>
              <a:t>NEVER</a:t>
            </a:r>
            <a:r>
              <a:rPr lang="en-US" u="sng" dirty="0">
                <a:latin typeface="Bahnschrift Light Condensed" panose="020B0502040204020203" pitchFamily="34" charset="0"/>
              </a:rPr>
              <a:t> okay. </a:t>
            </a:r>
            <a:r>
              <a:rPr lang="en-US" dirty="0">
                <a:latin typeface="Bahnschrift Light Condensed" panose="020B0502040204020203" pitchFamily="34" charset="0"/>
              </a:rPr>
              <a:t> </a:t>
            </a:r>
            <a:r>
              <a:rPr lang="en-US" b="1" dirty="0">
                <a:latin typeface="Bahnschrift Light Condensed" panose="020B0502040204020203" pitchFamily="34" charset="0"/>
              </a:rPr>
              <a:t>Can and will result in termination/dismissal.</a:t>
            </a:r>
          </a:p>
        </p:txBody>
      </p:sp>
    </p:spTree>
    <p:extLst>
      <p:ext uri="{BB962C8B-B14F-4D97-AF65-F5344CB8AC3E}">
        <p14:creationId xmlns:p14="http://schemas.microsoft.com/office/powerpoint/2010/main" val="326438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>
                <a:latin typeface="Bahnschrift SemiLight SemiConde" panose="020B0502040204020203" pitchFamily="34" charset="0"/>
              </a:rPr>
              <a:t>Important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043670" cy="4351338"/>
          </a:xfrm>
        </p:spPr>
        <p:txBody>
          <a:bodyPr>
            <a:normAutofit/>
          </a:bodyPr>
          <a:lstStyle/>
          <a:p>
            <a:r>
              <a:rPr lang="en-US" b="1" u="sng" dirty="0">
                <a:latin typeface="Bahnschrift SemiLight SemiConde" panose="020B0502040204020203" pitchFamily="34" charset="0"/>
              </a:rPr>
              <a:t>Gender identity</a:t>
            </a:r>
            <a:r>
              <a:rPr lang="en-US" dirty="0">
                <a:latin typeface="Bahnschrift SemiLight SemiConde" panose="020B0502040204020203" pitchFamily="34" charset="0"/>
              </a:rPr>
              <a:t> is the personal sense of one's own </a:t>
            </a:r>
            <a:r>
              <a:rPr lang="en-US" b="1" dirty="0">
                <a:latin typeface="Bahnschrift SemiLight SemiConde" panose="020B0502040204020203" pitchFamily="34" charset="0"/>
              </a:rPr>
              <a:t>gender</a:t>
            </a:r>
            <a:r>
              <a:rPr lang="en-US" dirty="0">
                <a:latin typeface="Bahnschrift SemiLight SemiConde" panose="020B0502040204020203" pitchFamily="34" charset="0"/>
              </a:rPr>
              <a:t>. </a:t>
            </a:r>
            <a:r>
              <a:rPr lang="en-US" b="1" dirty="0">
                <a:latin typeface="Bahnschrift SemiLight SemiConde" panose="020B0502040204020203" pitchFamily="34" charset="0"/>
              </a:rPr>
              <a:t>Gender identity</a:t>
            </a:r>
            <a:r>
              <a:rPr lang="en-US" dirty="0">
                <a:latin typeface="Bahnschrift SemiLight SemiConde" panose="020B0502040204020203" pitchFamily="34" charset="0"/>
              </a:rPr>
              <a:t> can correlate with assigned sex at birth or can differ from it. </a:t>
            </a:r>
          </a:p>
          <a:p>
            <a:r>
              <a:rPr lang="en-US" b="1" u="sng" dirty="0">
                <a:latin typeface="Bahnschrift SemiLight SemiConde" panose="020B0502040204020203" pitchFamily="34" charset="0"/>
              </a:rPr>
              <a:t>Sex</a:t>
            </a:r>
            <a:r>
              <a:rPr lang="en-US" dirty="0">
                <a:latin typeface="Bahnschrift SemiLight SemiConde" panose="020B0502040204020203" pitchFamily="34" charset="0"/>
              </a:rPr>
              <a:t> refers to physical or physiological differences between male, female, and intersex bodies, including both primary </a:t>
            </a:r>
            <a:r>
              <a:rPr lang="en-US" b="1" dirty="0">
                <a:latin typeface="Bahnschrift SemiLight SemiConde" panose="020B0502040204020203" pitchFamily="34" charset="0"/>
              </a:rPr>
              <a:t>sex</a:t>
            </a:r>
            <a:r>
              <a:rPr lang="en-US" dirty="0">
                <a:latin typeface="Bahnschrift SemiLight SemiConde" panose="020B0502040204020203" pitchFamily="34" charset="0"/>
              </a:rPr>
              <a:t> characteristics (the reproductive system) and secondary </a:t>
            </a:r>
            <a:r>
              <a:rPr lang="en-US" b="1" dirty="0">
                <a:latin typeface="Bahnschrift SemiLight SemiConde" panose="020B0502040204020203" pitchFamily="34" charset="0"/>
              </a:rPr>
              <a:t>sex</a:t>
            </a:r>
            <a:r>
              <a:rPr lang="en-US" dirty="0">
                <a:latin typeface="Bahnschrift SemiLight SemiConde" panose="020B0502040204020203" pitchFamily="34" charset="0"/>
              </a:rPr>
              <a:t> characteristics (such as breasts and facial hair).</a:t>
            </a:r>
          </a:p>
          <a:p>
            <a:pPr lvl="1">
              <a:buClr>
                <a:schemeClr val="accent3">
                  <a:lumMod val="50000"/>
                </a:schemeClr>
              </a:buClr>
              <a:defRPr/>
            </a:pPr>
            <a:endParaRPr lang="en-US" dirty="0"/>
          </a:p>
          <a:p>
            <a:pPr lvl="1"/>
            <a:endParaRPr lang="en-US" alt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355" y="2269408"/>
            <a:ext cx="4053016" cy="3463770"/>
          </a:xfrm>
          <a:prstGeom prst="rect">
            <a:avLst/>
          </a:prstGeom>
          <a:ln w="5715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103667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u="sng" dirty="0">
                <a:latin typeface="Bahnschrift SemiLight SemiConde" panose="020B0502040204020203" pitchFamily="34" charset="0"/>
              </a:rPr>
              <a:t>Legally, there are two types of harassment </a:t>
            </a:r>
            <a:br>
              <a:rPr lang="en-US" altLang="en-US" dirty="0">
                <a:latin typeface="Bahnschrift SemiLight SemiConde" panose="020B0502040204020203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432"/>
            <a:ext cx="10515600" cy="4776531"/>
          </a:xfrm>
        </p:spPr>
        <p:txBody>
          <a:bodyPr>
            <a:normAutofit/>
          </a:bodyPr>
          <a:lstStyle/>
          <a:p>
            <a:pPr marL="914400" lvl="1" indent="-457200">
              <a:buAutoNum type="arabicPeriod"/>
            </a:pPr>
            <a:r>
              <a:rPr lang="en-US" altLang="en-US" b="1" dirty="0">
                <a:latin typeface="Bahnschrift SemiLight SemiConde" panose="020B0502040204020203" pitchFamily="34" charset="0"/>
              </a:rPr>
              <a:t>Quid pro quo </a:t>
            </a:r>
            <a:r>
              <a:rPr lang="en-US" altLang="en-US" sz="2000" dirty="0">
                <a:latin typeface="Bahnschrift SemiLight SemiConde" panose="020B0502040204020203" pitchFamily="34" charset="0"/>
              </a:rPr>
              <a:t>- Latin for “this for that.”  It is requests for sexual acts in return for favoritism in employment.</a:t>
            </a:r>
          </a:p>
          <a:p>
            <a:pPr marL="914400" lvl="1" indent="-457200">
              <a:buAutoNum type="arabicPeriod"/>
            </a:pPr>
            <a:r>
              <a:rPr lang="en-US" altLang="en-US" b="1" dirty="0">
                <a:latin typeface="Bahnschrift SemiLight SemiConde" panose="020B0502040204020203" pitchFamily="34" charset="0"/>
              </a:rPr>
              <a:t>Hostile Work Environment </a:t>
            </a:r>
            <a:r>
              <a:rPr lang="en-US" altLang="en-US" sz="2000" dirty="0">
                <a:latin typeface="Bahnschrift SemiLight SemiConde" panose="020B0502040204020203" pitchFamily="34" charset="0"/>
              </a:rPr>
              <a:t>- behavior that creates a hostile, intimidating or offensive work environment.</a:t>
            </a:r>
          </a:p>
          <a:p>
            <a:pPr marL="0" indent="0">
              <a:buClr>
                <a:schemeClr val="accent3">
                  <a:lumMod val="50000"/>
                </a:schemeClr>
              </a:buClr>
              <a:buNone/>
              <a:defRPr/>
            </a:pPr>
            <a:r>
              <a:rPr lang="en-US" dirty="0">
                <a:latin typeface="Bahnschrift SemiLight SemiConde" panose="020B0502040204020203" pitchFamily="34" charset="0"/>
              </a:rPr>
              <a:t>	</a:t>
            </a:r>
            <a:r>
              <a:rPr lang="en-US" sz="2000" u="sng" dirty="0">
                <a:latin typeface="Bahnschrift SemiLight SemiConde" panose="020B0502040204020203" pitchFamily="34" charset="0"/>
              </a:rPr>
              <a:t>Consists of:</a:t>
            </a:r>
          </a:p>
          <a:p>
            <a:pPr lvl="2">
              <a:buClr>
                <a:schemeClr val="accent3">
                  <a:lumMod val="50000"/>
                </a:schemeClr>
              </a:buClr>
              <a:defRPr/>
            </a:pPr>
            <a:r>
              <a:rPr lang="en-US" dirty="0">
                <a:latin typeface="Bahnschrift SemiLight SemiConde" panose="020B0502040204020203" pitchFamily="34" charset="0"/>
              </a:rPr>
              <a:t>Severe and pervasive conduct</a:t>
            </a:r>
          </a:p>
          <a:p>
            <a:pPr lvl="2">
              <a:buClr>
                <a:schemeClr val="accent3">
                  <a:lumMod val="50000"/>
                </a:schemeClr>
              </a:buClr>
              <a:defRPr/>
            </a:pPr>
            <a:r>
              <a:rPr lang="en-US" dirty="0">
                <a:latin typeface="Bahnschrift SemiLight SemiConde" panose="020B0502040204020203" pitchFamily="34" charset="0"/>
              </a:rPr>
              <a:t>Unreasonable interference with an individual’s job performance</a:t>
            </a:r>
          </a:p>
          <a:p>
            <a:pPr marL="0" indent="0">
              <a:buNone/>
            </a:pPr>
            <a:r>
              <a:rPr lang="en-US" altLang="en-US" dirty="0">
                <a:latin typeface="Bahnschrift SemiLight SemiConde" panose="020B0502040204020203" pitchFamily="34" charset="0"/>
              </a:rPr>
              <a:t>	</a:t>
            </a:r>
            <a:r>
              <a:rPr lang="en-US" altLang="en-US" sz="2000" u="sng" dirty="0">
                <a:latin typeface="Bahnschrift SemiLight SemiConde" panose="020B0502040204020203" pitchFamily="34" charset="0"/>
              </a:rPr>
              <a:t>Considerations:</a:t>
            </a:r>
          </a:p>
          <a:p>
            <a:pPr lvl="2"/>
            <a:r>
              <a:rPr lang="en-US" altLang="en-US" dirty="0">
                <a:latin typeface="Bahnschrift SemiLight SemiConde" panose="020B0502040204020203" pitchFamily="34" charset="0"/>
              </a:rPr>
              <a:t>How frequent is the conduct?</a:t>
            </a:r>
          </a:p>
          <a:p>
            <a:pPr lvl="2"/>
            <a:r>
              <a:rPr lang="en-US" altLang="en-US" dirty="0">
                <a:latin typeface="Bahnschrift SemiLight SemiConde" panose="020B0502040204020203" pitchFamily="34" charset="0"/>
              </a:rPr>
              <a:t>How severe is the conduct?</a:t>
            </a:r>
          </a:p>
          <a:p>
            <a:pPr lvl="2"/>
            <a:r>
              <a:rPr lang="en-US" altLang="en-US" dirty="0">
                <a:latin typeface="Bahnschrift SemiLight SemiConde" panose="020B0502040204020203" pitchFamily="34" charset="0"/>
              </a:rPr>
              <a:t>Is the conduct physically threatening, humiliating, or merely an offensive utterance?</a:t>
            </a:r>
          </a:p>
          <a:p>
            <a:pPr lvl="2"/>
            <a:r>
              <a:rPr lang="en-US" altLang="en-US" dirty="0">
                <a:latin typeface="Bahnschrift SemiLight SemiConde" panose="020B0502040204020203" pitchFamily="34" charset="0"/>
              </a:rPr>
              <a:t>Does the conduct unreasonably interfere with an individual’s work performance?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1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665"/>
            <a:ext cx="10515600" cy="1161535"/>
          </a:xfrm>
        </p:spPr>
        <p:txBody>
          <a:bodyPr/>
          <a:lstStyle/>
          <a:p>
            <a:pPr algn="ctr"/>
            <a:r>
              <a:rPr lang="en-US" b="1" u="sng" dirty="0">
                <a:latin typeface="Bahnschrift SemiLight SemiConde" panose="020B0502040204020203" pitchFamily="34" charset="0"/>
              </a:rPr>
              <a:t>Sexual and Sex Harassment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3828"/>
            <a:ext cx="10515600" cy="5066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Bahnschrift SemiLight SemiConde" panose="020B0502040204020203" pitchFamily="34" charset="0"/>
              </a:rPr>
              <a:t>Sexual Harassment: </a:t>
            </a:r>
            <a:r>
              <a:rPr lang="en-US" sz="2200" dirty="0">
                <a:latin typeface="Bahnschrift SemiLight SemiConde" panose="020B0502040204020203" pitchFamily="34" charset="0"/>
              </a:rPr>
              <a:t>A</a:t>
            </a:r>
            <a:r>
              <a:rPr lang="en-US" altLang="en-US" sz="2200" dirty="0">
                <a:latin typeface="Bahnschrift SemiLight SemiConde" panose="020B0502040204020203" pitchFamily="34" charset="0"/>
              </a:rPr>
              <a:t>ny </a:t>
            </a:r>
            <a:r>
              <a:rPr lang="en-US" altLang="en-US" sz="2200" b="1" u="sng" dirty="0">
                <a:latin typeface="Bahnschrift SemiLight SemiConde" panose="020B0502040204020203" pitchFamily="34" charset="0"/>
              </a:rPr>
              <a:t>unwelcome</a:t>
            </a:r>
            <a:r>
              <a:rPr lang="en-US" altLang="en-US" sz="2200" dirty="0">
                <a:latin typeface="Bahnschrift SemiLight SemiConde" panose="020B0502040204020203" pitchFamily="34" charset="0"/>
              </a:rPr>
              <a:t> sexual advance or conduct on the job that creates an intimidating, hostile, or offensive working environment.  </a:t>
            </a:r>
          </a:p>
          <a:p>
            <a:pPr lvl="1"/>
            <a:r>
              <a:rPr lang="en-US" altLang="en-US" sz="1800" dirty="0">
                <a:latin typeface="Bahnschrift SemiLight SemiConde" panose="020B0502040204020203" pitchFamily="34" charset="0"/>
              </a:rPr>
              <a:t>Includes any unwelcome:</a:t>
            </a:r>
          </a:p>
          <a:p>
            <a:pPr lvl="2"/>
            <a:r>
              <a:rPr lang="en-US" altLang="en-US" sz="1800" dirty="0">
                <a:latin typeface="Bahnschrift SemiLight SemiConde" panose="020B0502040204020203" pitchFamily="34" charset="0"/>
              </a:rPr>
              <a:t>Sexual advances</a:t>
            </a:r>
          </a:p>
          <a:p>
            <a:pPr lvl="2"/>
            <a:r>
              <a:rPr lang="en-US" altLang="en-US" sz="1800" dirty="0">
                <a:latin typeface="Bahnschrift SemiLight SemiConde" panose="020B0502040204020203" pitchFamily="34" charset="0"/>
              </a:rPr>
              <a:t>Requests for sexual favors</a:t>
            </a:r>
          </a:p>
          <a:p>
            <a:pPr lvl="2"/>
            <a:r>
              <a:rPr lang="en-US" altLang="en-US" sz="1800" dirty="0">
                <a:latin typeface="Bahnschrift SemiLight SemiConde" panose="020B0502040204020203" pitchFamily="34" charset="0"/>
              </a:rPr>
              <a:t>Verbal and physical conduct of a sexual nature</a:t>
            </a:r>
          </a:p>
          <a:p>
            <a:pPr lvl="2"/>
            <a:r>
              <a:rPr lang="en-US" altLang="en-US" sz="1800" dirty="0">
                <a:latin typeface="Bahnschrift SemiLight SemiConde" panose="020B0502040204020203" pitchFamily="34" charset="0"/>
              </a:rPr>
              <a:t>Display of sexually explicit or suggestive materials</a:t>
            </a:r>
            <a:endParaRPr lang="en-US" altLang="en-US" sz="1800" u="sng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altLang="en-US" sz="2400" b="1" u="sng" dirty="0">
                <a:latin typeface="Bahnschrift SemiLight SemiConde" panose="020B0502040204020203" pitchFamily="34" charset="0"/>
              </a:rPr>
              <a:t>Sex Harassment: </a:t>
            </a:r>
            <a:r>
              <a:rPr lang="en-US" altLang="en-US" sz="2200" dirty="0">
                <a:latin typeface="Bahnschrift SemiLight SemiConde" panose="020B0502040204020203" pitchFamily="34" charset="0"/>
              </a:rPr>
              <a:t>Not sexual, it is harassment based on sex.  This can be rude, abusive or intimidating behavior.</a:t>
            </a:r>
          </a:p>
          <a:p>
            <a:pPr lvl="1"/>
            <a:r>
              <a:rPr lang="en-US" altLang="en-US" sz="1800" dirty="0">
                <a:latin typeface="Bahnschrift SemiLight SemiConde" panose="020B0502040204020203" pitchFamily="34" charset="0"/>
              </a:rPr>
              <a:t>Includes any unwelcome speech, gestures, or behaviors:</a:t>
            </a:r>
          </a:p>
          <a:p>
            <a:pPr lvl="2"/>
            <a:r>
              <a:rPr lang="en-US" altLang="en-US" sz="1800" dirty="0">
                <a:latin typeface="Bahnschrift SemiLight SemiConde" panose="020B0502040204020203" pitchFamily="34" charset="0"/>
              </a:rPr>
              <a:t>Refusal to use preferred pronoun</a:t>
            </a:r>
          </a:p>
          <a:p>
            <a:pPr lvl="2"/>
            <a:r>
              <a:rPr lang="en-US" altLang="en-US" sz="1800" dirty="0">
                <a:latin typeface="Bahnschrift SemiLight SemiConde" panose="020B0502040204020203" pitchFamily="34" charset="0"/>
              </a:rPr>
              <a:t>Assignment of duties based on sex</a:t>
            </a:r>
          </a:p>
          <a:p>
            <a:pPr marL="0" indent="0">
              <a:buNone/>
            </a:pPr>
            <a:r>
              <a:rPr lang="en-US" altLang="en-US" sz="2200" b="1" dirty="0">
                <a:latin typeface="Bahnschrift SemiLight SemiConde" panose="020B0502040204020203" pitchFamily="34" charset="0"/>
              </a:rPr>
              <a:t>For example: </a:t>
            </a:r>
            <a:r>
              <a:rPr lang="en-US" altLang="en-US" sz="2200" dirty="0">
                <a:latin typeface="Bahnschrift SemiLight SemiConde" panose="020B0502040204020203" pitchFamily="34" charset="0"/>
              </a:rPr>
              <a:t>A </a:t>
            </a:r>
            <a:r>
              <a:rPr lang="en-US" sz="2200" dirty="0">
                <a:latin typeface="Bahnschrift SemiLight SemiConde" panose="020B0502040204020203" pitchFamily="34" charset="0"/>
              </a:rPr>
              <a:t>supervisor gives demeaning and/or inappropriate assignments (such as serving coffee, picking up dry cleaning, emptying a waste basket) to the woman, but not to the man, because of the woman’s sex.</a:t>
            </a:r>
            <a:endParaRPr lang="en-US" altLang="en-US" sz="2200" dirty="0">
              <a:latin typeface="Bahnschrift SemiLight SemiConde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1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en-US" b="1" dirty="0">
                <a:latin typeface="Bahnschrift SemiLight SemiConde" panose="020B0502040204020203" pitchFamily="34" charset="0"/>
              </a:rPr>
              <a:t>                            </a:t>
            </a:r>
            <a:r>
              <a:rPr lang="en-US" b="1" u="sng" dirty="0">
                <a:latin typeface="Bahnschrift SemiLight SemiConde" panose="020B0502040204020203" pitchFamily="34" charset="0"/>
              </a:rPr>
              <a:t>Sexual Orientation Harassment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51" y="1372543"/>
            <a:ext cx="6196914" cy="52671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>
                <a:latin typeface="Bahnschrift SemiLight SemiConde" panose="020B0502040204020203" pitchFamily="34" charset="0"/>
              </a:rPr>
              <a:t>Sexual Orientation Harassment: </a:t>
            </a:r>
            <a:r>
              <a:rPr lang="en-US" sz="2600" dirty="0">
                <a:latin typeface="Bahnschrift SemiLight SemiConde" panose="020B0502040204020203" pitchFamily="34" charset="0"/>
              </a:rPr>
              <a:t>Harassment based on someone’s sexual orientation.</a:t>
            </a:r>
          </a:p>
          <a:p>
            <a:pPr marL="0" indent="0">
              <a:buNone/>
            </a:pPr>
            <a:r>
              <a:rPr lang="en-US" sz="2600" dirty="0">
                <a:latin typeface="Bahnschrift SemiLight SemiConde" panose="020B0502040204020203" pitchFamily="34" charset="0"/>
              </a:rPr>
              <a:t>	Includes:</a:t>
            </a:r>
          </a:p>
          <a:p>
            <a:pPr lvl="2">
              <a:defRPr/>
            </a:pPr>
            <a:r>
              <a:rPr lang="en-US" altLang="en-US" sz="2200" dirty="0">
                <a:latin typeface="Bahnschrift SemiLight SemiConde" panose="020B0502040204020203" pitchFamily="34" charset="0"/>
              </a:rPr>
              <a:t>Stating or implying in a joking or negative manner that an employee is a gay, lesbian, bi-sexual, transgender, gender non-confirming or heterosexual individual. </a:t>
            </a:r>
          </a:p>
          <a:p>
            <a:pPr lvl="2">
              <a:defRPr/>
            </a:pPr>
            <a:r>
              <a:rPr lang="en-US" altLang="en-US" sz="2200" dirty="0">
                <a:latin typeface="Bahnschrift SemiLight SemiConde" panose="020B0502040204020203" pitchFamily="34" charset="0"/>
              </a:rPr>
              <a:t>Making jokes about gay, lesbian, bi-sexual, transgender, gender non-confirming  or heterosexual individuals.</a:t>
            </a:r>
          </a:p>
          <a:p>
            <a:pPr lvl="2"/>
            <a:r>
              <a:rPr lang="en-US" altLang="en-US" sz="2200" dirty="0">
                <a:latin typeface="Bahnschrift SemiLight SemiConde" panose="020B0502040204020203" pitchFamily="34" charset="0"/>
              </a:rPr>
              <a:t>Inquiring into the sexual practices of an individual.</a:t>
            </a:r>
          </a:p>
          <a:p>
            <a:pPr lvl="2"/>
            <a:r>
              <a:rPr lang="en-US" altLang="en-US" sz="2200" dirty="0">
                <a:latin typeface="Bahnschrift SemiLight SemiConde" panose="020B0502040204020203" pitchFamily="34" charset="0"/>
              </a:rPr>
              <a:t>Repeatedly expressing negative opinions about gay, lesbian, bi-sexual, transgender, gender non-confirming  or heterosexual individuals.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465" y="2079283"/>
            <a:ext cx="5536057" cy="3687203"/>
          </a:xfrm>
          <a:prstGeom prst="rect">
            <a:avLst/>
          </a:prstGeom>
          <a:ln w="76200">
            <a:solidFill>
              <a:srgbClr val="7030A0"/>
            </a:solidFill>
          </a:ln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93613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41648</TotalTime>
  <Words>1206</Words>
  <Application>Microsoft Office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Bahnschrift Light Condensed</vt:lpstr>
      <vt:lpstr>Bahnschrift SemiLight SemiConde</vt:lpstr>
      <vt:lpstr>Calibri</vt:lpstr>
      <vt:lpstr>Calibri Light</vt:lpstr>
      <vt:lpstr>Source Sans Pro Web</vt:lpstr>
      <vt:lpstr>Office Theme</vt:lpstr>
      <vt:lpstr>HARASSMENT  What is it?  What if it happens to me?  How can I help? </vt:lpstr>
      <vt:lpstr>PowerPoint Presentation</vt:lpstr>
      <vt:lpstr>It happens other places…  but not here… right?</vt:lpstr>
      <vt:lpstr>Harassment and Discrimination are Prevalent in the Workplace (2019 Stats)</vt:lpstr>
      <vt:lpstr>How does it all breakdown?</vt:lpstr>
      <vt:lpstr>Important Definitions</vt:lpstr>
      <vt:lpstr>Legally, there are two types of harassment  </vt:lpstr>
      <vt:lpstr>Sexual and Sex Harassment</vt:lpstr>
      <vt:lpstr>                            Sexual Orientation Harassment </vt:lpstr>
      <vt:lpstr>PowerPoint Presentation</vt:lpstr>
      <vt:lpstr>What should I do?</vt:lpstr>
      <vt:lpstr>What if you’re not the victim or the harasser?</vt:lpstr>
      <vt:lpstr>If you see harassment….</vt:lpstr>
      <vt:lpstr>PowerPoint Presentation</vt:lpstr>
      <vt:lpstr>Final Thoughts and Review </vt:lpstr>
      <vt:lpstr>What Should I Do???</vt:lpstr>
      <vt:lpstr>Jessie Johnson, HR Officer Phone: 541-654-4712  Email: jessicaj@nwyouthcorps.org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Johnson</dc:creator>
  <cp:lastModifiedBy>Jessica Johnson</cp:lastModifiedBy>
  <cp:revision>36</cp:revision>
  <cp:lastPrinted>2020-04-15T19:20:41Z</cp:lastPrinted>
  <dcterms:created xsi:type="dcterms:W3CDTF">2020-01-14T17:11:38Z</dcterms:created>
  <dcterms:modified xsi:type="dcterms:W3CDTF">2022-08-08T19:16:07Z</dcterms:modified>
</cp:coreProperties>
</file>