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9" r:id="rId2"/>
    <p:sldId id="257" r:id="rId3"/>
    <p:sldId id="272" r:id="rId4"/>
    <p:sldId id="309" r:id="rId5"/>
    <p:sldId id="319" r:id="rId6"/>
    <p:sldId id="265" r:id="rId7"/>
    <p:sldId id="347" r:id="rId8"/>
    <p:sldId id="262" r:id="rId9"/>
    <p:sldId id="325" r:id="rId10"/>
    <p:sldId id="271" r:id="rId11"/>
    <p:sldId id="266" r:id="rId12"/>
    <p:sldId id="348" r:id="rId13"/>
    <p:sldId id="270" r:id="rId14"/>
    <p:sldId id="264" r:id="rId15"/>
    <p:sldId id="315" r:id="rId16"/>
    <p:sldId id="321" r:id="rId17"/>
    <p:sldId id="260" r:id="rId18"/>
    <p:sldId id="334" r:id="rId19"/>
    <p:sldId id="337" r:id="rId20"/>
    <p:sldId id="297" r:id="rId21"/>
    <p:sldId id="322" r:id="rId22"/>
    <p:sldId id="299" r:id="rId23"/>
    <p:sldId id="344" r:id="rId24"/>
    <p:sldId id="345" r:id="rId25"/>
    <p:sldId id="346" r:id="rId26"/>
    <p:sldId id="280" r:id="rId27"/>
    <p:sldId id="328" r:id="rId28"/>
    <p:sldId id="26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5D43"/>
    <a:srgbClr val="0052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327" autoAdjust="0"/>
  </p:normalViewPr>
  <p:slideViewPr>
    <p:cSldViewPr>
      <p:cViewPr varScale="1">
        <p:scale>
          <a:sx n="74" d="100"/>
          <a:sy n="74" d="100"/>
        </p:scale>
        <p:origin x="171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8" name="Slide Number Placeholder 7"/>
          <p:cNvSpPr>
            <a:spLocks noGrp="1"/>
          </p:cNvSpPr>
          <p:nvPr>
            <p:ph type="sldNum" sz="quarter" idx="11"/>
          </p:nvPr>
        </p:nvSpPr>
        <p:spPr/>
        <p:txBody>
          <a:bodyPr/>
          <a:lstStyle/>
          <a:p>
            <a:fld id="{F523D12C-83BA-42F9-A945-146352BE9AA1}"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3D12C-83BA-42F9-A945-146352BE9AA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3D12C-83BA-42F9-A945-146352BE9AA1}"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E2501D-B6EC-4D0D-A9F9-61E1D1BC0284}"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751518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E2501D-B6EC-4D0D-A9F9-61E1D1BC0284}"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492DB727-E288-4986-A684-8E54779185D0}" type="slidenum">
              <a:rPr lang="en-US" smtClean="0"/>
              <a:t>‹#›</a:t>
            </a:fld>
            <a:endParaRPr lang="en-US" dirty="0"/>
          </a:p>
        </p:txBody>
      </p:sp>
    </p:spTree>
    <p:extLst>
      <p:ext uri="{BB962C8B-B14F-4D97-AF65-F5344CB8AC3E}">
        <p14:creationId xmlns:p14="http://schemas.microsoft.com/office/powerpoint/2010/main" val="818791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3D12C-83BA-42F9-A945-146352BE9AA1}"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23D12C-83BA-42F9-A945-146352BE9AA1}"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23D12C-83BA-42F9-A945-146352BE9AA1}"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23D12C-83BA-42F9-A945-146352BE9AA1}"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23D12C-83BA-42F9-A945-146352BE9AA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23D12C-83BA-42F9-A945-146352BE9AA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23D12C-83BA-42F9-A945-146352BE9AA1}"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3342F4F-32DE-4061-911D-E6A1934190BA}" type="datetimeFigureOut">
              <a:rPr lang="en-US" smtClean="0"/>
              <a:t>3/4/2024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23D12C-83BA-42F9-A945-146352BE9AA1}"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3342F4F-32DE-4061-911D-E6A1934190BA}" type="datetimeFigureOut">
              <a:rPr lang="en-US" smtClean="0"/>
              <a:t>3/4/2024</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523D12C-83BA-42F9-A945-146352BE9AA1}"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hyperlink" Target="mailto:abigails@nwyouthcorps.org" TargetMode="External"/><Relationship Id="rId2" Type="http://schemas.openxmlformats.org/officeDocument/2006/relationships/hyperlink" Target="mailto:matthews@idahocc.org"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hyperlink" Target="https://nwycorps.workbright.com/" TargetMode="Externa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matthews@idahocc.org" TargetMode="External"/><Relationship Id="rId2" Type="http://schemas.openxmlformats.org/officeDocument/2006/relationships/hyperlink" Target="mailto:levk@nwyouthcorps.org" TargetMode="External"/><Relationship Id="rId1" Type="http://schemas.openxmlformats.org/officeDocument/2006/relationships/slideLayout" Target="../slideLayouts/slideLayout2.xml"/><Relationship Id="rId4" Type="http://schemas.openxmlformats.org/officeDocument/2006/relationships/hyperlink" Target="mailto:abigails@nwyouthcorps.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nwyouthcorps.org/internresources/" TargetMode="Externa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 y="-8965"/>
            <a:ext cx="9189720" cy="6858000"/>
          </a:xfrm>
          <a:prstGeom prst="rect">
            <a:avLst/>
          </a:prstGeom>
        </p:spPr>
      </p:pic>
      <p:sp>
        <p:nvSpPr>
          <p:cNvPr id="2" name="Title 1"/>
          <p:cNvSpPr>
            <a:spLocks noGrp="1"/>
          </p:cNvSpPr>
          <p:nvPr>
            <p:ph type="ctrTitle"/>
          </p:nvPr>
        </p:nvSpPr>
        <p:spPr>
          <a:xfrm>
            <a:off x="709108" y="350143"/>
            <a:ext cx="7772400" cy="2695574"/>
          </a:xfrm>
          <a:ln>
            <a:noFill/>
          </a:ln>
          <a:effectLst/>
          <a:scene3d>
            <a:camera prst="orthographicFront">
              <a:rot lat="0" lon="0" rev="0"/>
            </a:camera>
            <a:lightRig rig="chilly" dir="t">
              <a:rot lat="0" lon="0" rev="18480000"/>
            </a:lightRig>
          </a:scene3d>
          <a:sp3d prstMaterial="clear">
            <a:bevelT h="63500"/>
          </a:sp3d>
        </p:spPr>
        <p:txBody>
          <a:bodyPr/>
          <a:lstStyle/>
          <a:p>
            <a:r>
              <a:rPr lang="en-US" sz="5400" dirty="0">
                <a:solidFill>
                  <a:schemeClr val="bg2"/>
                </a:solidFill>
              </a:rPr>
              <a:t>Resource Assistant Program </a:t>
            </a:r>
            <a:br>
              <a:rPr lang="en-US" sz="5400" dirty="0">
                <a:solidFill>
                  <a:schemeClr val="bg2"/>
                </a:solidFill>
              </a:rPr>
            </a:br>
            <a:r>
              <a:rPr lang="en-US" sz="6600" dirty="0">
                <a:solidFill>
                  <a:schemeClr val="bg2"/>
                </a:solidFill>
              </a:rPr>
              <a:t>Orientation 2024</a:t>
            </a:r>
          </a:p>
        </p:txBody>
      </p:sp>
      <p:sp>
        <p:nvSpPr>
          <p:cNvPr id="3" name="TextBox 2"/>
          <p:cNvSpPr txBox="1"/>
          <p:nvPr/>
        </p:nvSpPr>
        <p:spPr>
          <a:xfrm>
            <a:off x="5308154" y="3276600"/>
            <a:ext cx="3378646" cy="769441"/>
          </a:xfrm>
          <a:prstGeom prst="rect">
            <a:avLst/>
          </a:prstGeom>
          <a:noFill/>
        </p:spPr>
        <p:txBody>
          <a:bodyPr wrap="square" rtlCol="0">
            <a:spAutoFit/>
          </a:bodyPr>
          <a:lstStyle/>
          <a:p>
            <a:r>
              <a:rPr lang="en-US" sz="4400" dirty="0">
                <a:solidFill>
                  <a:srgbClr val="2F5897"/>
                </a:solidFill>
                <a:effectLst>
                  <a:outerShdw blurRad="63500" dist="38100" dir="5400000" algn="t" rotWithShape="0">
                    <a:prstClr val="black">
                      <a:alpha val="25000"/>
                    </a:prstClr>
                  </a:outerShdw>
                </a:effectLst>
              </a:rPr>
              <a:t>Region 6&amp;4</a:t>
            </a:r>
            <a:endParaRPr lang="en-US" sz="1100" dirty="0"/>
          </a:p>
        </p:txBody>
      </p:sp>
      <p:pic>
        <p:nvPicPr>
          <p:cNvPr id="69636" name="Picture 4" descr="Image result for Forest Servi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345" b="17243"/>
          <a:stretch/>
        </p:blipFill>
        <p:spPr bwMode="auto">
          <a:xfrm>
            <a:off x="7339703" y="5141460"/>
            <a:ext cx="18415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5141460"/>
            <a:ext cx="2971800" cy="1471332"/>
          </a:xfrm>
          <a:prstGeom prst="rect">
            <a:avLst/>
          </a:prstGeom>
        </p:spPr>
      </p:pic>
      <p:pic>
        <p:nvPicPr>
          <p:cNvPr id="6" name="Picture 5" descr="Logo&#10;&#10;Description automatically generated">
            <a:extLst>
              <a:ext uri="{FF2B5EF4-FFF2-40B4-BE49-F238E27FC236}">
                <a16:creationId xmlns:a16="http://schemas.microsoft.com/office/drawing/2014/main" id="{DF4A8D52-ECB2-4DE9-8FB4-7EAF444D42C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11433" y="4912860"/>
            <a:ext cx="1828270" cy="1828800"/>
          </a:xfrm>
          <a:prstGeom prst="rect">
            <a:avLst/>
          </a:prstGeom>
        </p:spPr>
      </p:pic>
      <p:pic>
        <p:nvPicPr>
          <p:cNvPr id="9" name="Picture 8" descr="Logo, company name&#10;&#10;Description automatically generated">
            <a:extLst>
              <a:ext uri="{FF2B5EF4-FFF2-40B4-BE49-F238E27FC236}">
                <a16:creationId xmlns:a16="http://schemas.microsoft.com/office/drawing/2014/main" id="{9DD50155-262F-425C-986A-747B2924CE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9878" y="4912860"/>
            <a:ext cx="1828276" cy="1828800"/>
          </a:xfrm>
          <a:prstGeom prst="rect">
            <a:avLst/>
          </a:prstGeom>
        </p:spPr>
      </p:pic>
    </p:spTree>
    <p:extLst>
      <p:ext uri="{BB962C8B-B14F-4D97-AF65-F5344CB8AC3E}">
        <p14:creationId xmlns:p14="http://schemas.microsoft.com/office/powerpoint/2010/main" val="1291529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z="3600" dirty="0"/>
              <a:t>Payroll</a:t>
            </a:r>
          </a:p>
        </p:txBody>
      </p:sp>
      <p:sp>
        <p:nvSpPr>
          <p:cNvPr id="3" name="Content Placeholder 2"/>
          <p:cNvSpPr>
            <a:spLocks noGrp="1"/>
          </p:cNvSpPr>
          <p:nvPr>
            <p:ph idx="1"/>
          </p:nvPr>
        </p:nvSpPr>
        <p:spPr>
          <a:xfrm>
            <a:off x="609600" y="2286000"/>
            <a:ext cx="8229600" cy="3657600"/>
          </a:xfrm>
        </p:spPr>
        <p:txBody>
          <a:bodyPr>
            <a:normAutofit/>
          </a:bodyPr>
          <a:lstStyle/>
          <a:p>
            <a:r>
              <a:rPr lang="en-US" sz="2000" dirty="0">
                <a:solidFill>
                  <a:schemeClr val="tx1"/>
                </a:solidFill>
                <a:latin typeface="+mn-lt"/>
              </a:rPr>
              <a:t>Paychecks are transmitted via direct deposit on the last business day of the month</a:t>
            </a:r>
          </a:p>
          <a:p>
            <a:pPr lvl="1"/>
            <a:r>
              <a:rPr lang="en-US" sz="2000" dirty="0">
                <a:solidFill>
                  <a:schemeClr val="tx1"/>
                </a:solidFill>
                <a:latin typeface="+mn-lt"/>
              </a:rPr>
              <a:t>Please upload a voided check or other bank statement that includes the account and routing numbers for verification</a:t>
            </a:r>
          </a:p>
          <a:p>
            <a:pPr lvl="0"/>
            <a:r>
              <a:rPr lang="en-US" sz="2000" dirty="0">
                <a:solidFill>
                  <a:schemeClr val="tx1"/>
                </a:solidFill>
                <a:latin typeface="+mn-lt"/>
              </a:rPr>
              <a:t>Resource Assistants may request a payroll draw by completing a Draw Request Form. Draws cannot exceed $400.</a:t>
            </a:r>
          </a:p>
          <a:p>
            <a:r>
              <a:rPr lang="en-US" sz="2000" dirty="0">
                <a:solidFill>
                  <a:schemeClr val="tx1"/>
                </a:solidFill>
                <a:latin typeface="+mn-lt"/>
              </a:rPr>
              <a:t>Requests need to be made early in the week if not enrolled in Draw Program</a:t>
            </a:r>
          </a:p>
          <a:p>
            <a:r>
              <a:rPr lang="en-US" sz="2000" dirty="0">
                <a:solidFill>
                  <a:schemeClr val="tx1"/>
                </a:solidFill>
                <a:latin typeface="+mn-lt"/>
              </a:rPr>
              <a:t>Pay Stubs: Intuit Payroll Services</a:t>
            </a:r>
          </a:p>
          <a:p>
            <a:pPr lvl="1"/>
            <a:r>
              <a:rPr lang="en-US" sz="2000" dirty="0">
                <a:solidFill>
                  <a:schemeClr val="tx1"/>
                </a:solidFill>
                <a:latin typeface="+mn-lt"/>
              </a:rPr>
              <a:t>Emailed link that lasts for 10 days once received</a:t>
            </a:r>
          </a:p>
        </p:txBody>
      </p:sp>
    </p:spTree>
    <p:extLst>
      <p:ext uri="{BB962C8B-B14F-4D97-AF65-F5344CB8AC3E}">
        <p14:creationId xmlns:p14="http://schemas.microsoft.com/office/powerpoint/2010/main" val="23511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sz="3600" dirty="0"/>
              <a:t>Personal Leave &amp; Grievance </a:t>
            </a:r>
          </a:p>
        </p:txBody>
      </p:sp>
      <p:sp>
        <p:nvSpPr>
          <p:cNvPr id="3" name="Content Placeholder 2"/>
          <p:cNvSpPr>
            <a:spLocks noGrp="1"/>
          </p:cNvSpPr>
          <p:nvPr>
            <p:ph idx="1"/>
          </p:nvPr>
        </p:nvSpPr>
        <p:spPr>
          <a:xfrm>
            <a:off x="152400" y="1066800"/>
            <a:ext cx="7620000" cy="1863020"/>
          </a:xfrm>
        </p:spPr>
        <p:txBody>
          <a:bodyPr>
            <a:normAutofit fontScale="92500" lnSpcReduction="10000"/>
          </a:bodyPr>
          <a:lstStyle/>
          <a:p>
            <a:pPr marL="0" indent="0">
              <a:buNone/>
            </a:pPr>
            <a:r>
              <a:rPr lang="en-US" sz="1900" dirty="0">
                <a:solidFill>
                  <a:schemeClr val="tx1"/>
                </a:solidFill>
                <a:latin typeface="+mn-lt"/>
              </a:rPr>
              <a:t>Managing Interns Time: </a:t>
            </a:r>
          </a:p>
          <a:p>
            <a:r>
              <a:rPr lang="en-US" sz="1900" dirty="0">
                <a:solidFill>
                  <a:schemeClr val="tx1"/>
                </a:solidFill>
                <a:latin typeface="+mn-lt"/>
              </a:rPr>
              <a:t>Do not exceed an average of 40 hours per week </a:t>
            </a:r>
          </a:p>
          <a:p>
            <a:r>
              <a:rPr lang="en-US" sz="1900" dirty="0">
                <a:solidFill>
                  <a:schemeClr val="tx1"/>
                </a:solidFill>
                <a:latin typeface="+mn-lt"/>
              </a:rPr>
              <a:t>Observe Federal holidays</a:t>
            </a:r>
          </a:p>
          <a:p>
            <a:r>
              <a:rPr lang="en-US" sz="1900" dirty="0">
                <a:solidFill>
                  <a:schemeClr val="tx1"/>
                </a:solidFill>
                <a:latin typeface="+mn-lt"/>
              </a:rPr>
              <a:t>Coordinate making up sick days and or days off</a:t>
            </a:r>
          </a:p>
          <a:p>
            <a:r>
              <a:rPr lang="en-US" sz="1900" dirty="0">
                <a:solidFill>
                  <a:schemeClr val="tx1"/>
                </a:solidFill>
                <a:latin typeface="+mn-lt"/>
              </a:rPr>
              <a:t>PTO - 40 hours of leave/6 months of service are provided</a:t>
            </a:r>
          </a:p>
          <a:p>
            <a:r>
              <a:rPr lang="en-US" sz="1900" dirty="0">
                <a:solidFill>
                  <a:schemeClr val="tx1"/>
                </a:solidFill>
                <a:latin typeface="+mn-lt"/>
              </a:rPr>
              <a:t>Please email site and NYC supervisors for leave requests</a:t>
            </a:r>
          </a:p>
        </p:txBody>
      </p:sp>
      <p:pic>
        <p:nvPicPr>
          <p:cNvPr id="71682" name="Picture 2" descr="Image result for personal lea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5714" y="4116432"/>
            <a:ext cx="3743998" cy="2514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52400" y="2929820"/>
            <a:ext cx="8773198" cy="2862322"/>
          </a:xfrm>
          <a:prstGeom prst="rect">
            <a:avLst/>
          </a:prstGeom>
          <a:noFill/>
        </p:spPr>
        <p:txBody>
          <a:bodyPr wrap="square" rtlCol="0">
            <a:spAutoFit/>
          </a:bodyPr>
          <a:lstStyle/>
          <a:p>
            <a:r>
              <a:rPr lang="en-US" dirty="0"/>
              <a:t>Grievances Procedures: </a:t>
            </a:r>
          </a:p>
          <a:p>
            <a:pPr marL="342900" indent="-342900">
              <a:buAutoNum type="arabicPeriod"/>
            </a:pPr>
            <a:r>
              <a:rPr lang="en-US" dirty="0"/>
              <a:t>Document the issue</a:t>
            </a:r>
          </a:p>
          <a:p>
            <a:pPr marL="342900" indent="-342900">
              <a:buAutoNum type="arabicPeriod"/>
            </a:pPr>
            <a:r>
              <a:rPr lang="en-US" dirty="0"/>
              <a:t>Report to your site supervisor immediately</a:t>
            </a:r>
          </a:p>
          <a:p>
            <a:pPr marL="342900" indent="-342900">
              <a:buAutoNum type="arabicPeriod"/>
            </a:pPr>
            <a:r>
              <a:rPr lang="en-US" dirty="0"/>
              <a:t>Notify Northwest Youth Corps if arbitration is needed</a:t>
            </a:r>
          </a:p>
          <a:p>
            <a:pPr marL="0" lvl="2"/>
            <a:endParaRPr lang="en-US" dirty="0"/>
          </a:p>
          <a:p>
            <a:pPr marL="0" lvl="2"/>
            <a:endParaRPr lang="en-US" dirty="0"/>
          </a:p>
          <a:p>
            <a:pPr marL="342900" indent="-342900">
              <a:buAutoNum type="arabicPeriod"/>
            </a:pPr>
            <a:endParaRPr lang="en-US" dirty="0"/>
          </a:p>
          <a:p>
            <a:pPr marL="342900" indent="-342900">
              <a:buAutoNum type="arabicPeriod"/>
            </a:pPr>
            <a:endParaRPr lang="en-US" dirty="0"/>
          </a:p>
          <a:p>
            <a:pPr marL="342900" indent="-342900">
              <a:buAutoNum type="arabicPeriod"/>
            </a:pPr>
            <a:endParaRPr lang="en-US" dirty="0"/>
          </a:p>
          <a:p>
            <a:r>
              <a:rPr lang="en-US" dirty="0"/>
              <a:t> </a:t>
            </a:r>
          </a:p>
        </p:txBody>
      </p:sp>
    </p:spTree>
    <p:extLst>
      <p:ext uri="{BB962C8B-B14F-4D97-AF65-F5344CB8AC3E}">
        <p14:creationId xmlns:p14="http://schemas.microsoft.com/office/powerpoint/2010/main" val="377213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70C0A-6F8B-8019-481B-46DEB44B90E6}"/>
              </a:ext>
            </a:extLst>
          </p:cNvPr>
          <p:cNvSpPr>
            <a:spLocks noGrp="1"/>
          </p:cNvSpPr>
          <p:nvPr>
            <p:ph type="title"/>
          </p:nvPr>
        </p:nvSpPr>
        <p:spPr/>
        <p:txBody>
          <a:bodyPr/>
          <a:lstStyle/>
          <a:p>
            <a:r>
              <a:rPr lang="en-US" dirty="0"/>
              <a:t>Attendance Policy</a:t>
            </a:r>
          </a:p>
        </p:txBody>
      </p:sp>
      <p:sp>
        <p:nvSpPr>
          <p:cNvPr id="3" name="Content Placeholder 2">
            <a:extLst>
              <a:ext uri="{FF2B5EF4-FFF2-40B4-BE49-F238E27FC236}">
                <a16:creationId xmlns:a16="http://schemas.microsoft.com/office/drawing/2014/main" id="{2512573E-F461-41F4-B305-500EA504DDB3}"/>
              </a:ext>
            </a:extLst>
          </p:cNvPr>
          <p:cNvSpPr>
            <a:spLocks noGrp="1"/>
          </p:cNvSpPr>
          <p:nvPr>
            <p:ph idx="1"/>
          </p:nvPr>
        </p:nvSpPr>
        <p:spPr/>
        <p:txBody>
          <a:bodyPr>
            <a:normAutofit lnSpcReduction="10000"/>
          </a:bodyPr>
          <a:lstStyle/>
          <a:p>
            <a:pPr algn="l" rtl="0"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Attendance is a mandatory requirement </a:t>
            </a:r>
            <a:r>
              <a:rPr lang="en-US" b="0" i="0" dirty="0">
                <a:solidFill>
                  <a:srgbClr val="000000"/>
                </a:solidFill>
                <a:effectLst/>
                <a:latin typeface="Georgia" panose="02040502050405020303" pitchFamily="18"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Punctual and regular attendance is an essential responsibility of each member at NYC.</a:t>
            </a:r>
            <a:r>
              <a:rPr lang="en-US" b="0" i="0" dirty="0">
                <a:solidFill>
                  <a:srgbClr val="000000"/>
                </a:solidFill>
                <a:effectLst/>
                <a:latin typeface="Georgia" panose="02040502050405020303" pitchFamily="18" charset="0"/>
              </a:rPr>
              <a:t>​​</a:t>
            </a:r>
          </a:p>
          <a:p>
            <a:pPr lvl="1" fontAlgn="base">
              <a:buFont typeface="Arial" panose="020B0604020202020204" pitchFamily="34" charset="0"/>
              <a:buChar char="•"/>
            </a:pPr>
            <a:endParaRPr lang="en-US"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Member's will be subject to disciplinary action if either of the following occurs:</a:t>
            </a:r>
            <a:r>
              <a:rPr lang="en-US" b="0" i="0" dirty="0">
                <a:solidFill>
                  <a:srgbClr val="000000"/>
                </a:solidFill>
                <a:effectLst/>
                <a:latin typeface="Georgia" panose="02040502050405020303" pitchFamily="18"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Unexcused absences exceed more than 10% of their expected service hours</a:t>
            </a:r>
            <a:r>
              <a:rPr lang="en-US" b="0" i="0" dirty="0">
                <a:solidFill>
                  <a:srgbClr val="000000"/>
                </a:solidFill>
                <a:effectLst/>
                <a:latin typeface="Georgia" panose="02040502050405020303" pitchFamily="18" charset="0"/>
              </a:rPr>
              <a:t>​</a:t>
            </a:r>
            <a:endParaRPr lang="en-US" b="0" i="0" dirty="0">
              <a:solidFill>
                <a:srgbClr val="000000"/>
              </a:solidFill>
              <a:effectLst/>
              <a:latin typeface="Arial" panose="020B0604020202020204" pitchFamily="34" charset="0"/>
            </a:endParaRPr>
          </a:p>
          <a:p>
            <a:pPr lvl="1" fontAlgn="base">
              <a:buFont typeface="Arial" panose="020B0604020202020204" pitchFamily="34" charset="0"/>
              <a:buChar char="•"/>
            </a:pPr>
            <a:r>
              <a:rPr lang="en-US" b="0" i="0" u="none" strike="noStrike" dirty="0">
                <a:solidFill>
                  <a:srgbClr val="000000"/>
                </a:solidFill>
                <a:effectLst/>
                <a:latin typeface="Georgia" panose="02040502050405020303" pitchFamily="18" charset="0"/>
              </a:rPr>
              <a:t>Absences prevent you from meeting the minimum term requirements </a:t>
            </a:r>
          </a:p>
          <a:p>
            <a:pPr lvl="1" fontAlgn="base">
              <a:buFont typeface="Arial" panose="020B0604020202020204" pitchFamily="34" charset="0"/>
              <a:buChar char="•"/>
            </a:pPr>
            <a:endParaRPr lang="en-US" dirty="0">
              <a:solidFill>
                <a:srgbClr val="000000"/>
              </a:solidFill>
              <a:latin typeface="Georgia" panose="02040502050405020303" pitchFamily="18" charset="0"/>
            </a:endParaRPr>
          </a:p>
          <a:p>
            <a:pPr fontAlgn="base"/>
            <a:r>
              <a:rPr lang="en-US" b="0" i="0" dirty="0">
                <a:solidFill>
                  <a:srgbClr val="000000"/>
                </a:solidFill>
                <a:effectLst/>
                <a:latin typeface="Georgia" panose="02040502050405020303" pitchFamily="18" charset="0"/>
              </a:rPr>
              <a:t>An Excused absence is:</a:t>
            </a:r>
          </a:p>
          <a:p>
            <a:pPr lvl="1" fontAlgn="base"/>
            <a:r>
              <a:rPr lang="en-US" dirty="0">
                <a:solidFill>
                  <a:srgbClr val="000000"/>
                </a:solidFill>
                <a:latin typeface="Georgia" panose="02040502050405020303" pitchFamily="18" charset="0"/>
              </a:rPr>
              <a:t>An absence that has been pre-approved by your NYC point of contact and your Site Supervisor (Example: PTO, Federal Holiday).</a:t>
            </a:r>
          </a:p>
          <a:p>
            <a:pPr lvl="1" fontAlgn="base"/>
            <a:r>
              <a:rPr lang="en-US" b="0" i="0" dirty="0">
                <a:solidFill>
                  <a:srgbClr val="000000"/>
                </a:solidFill>
                <a:effectLst/>
                <a:latin typeface="Georgia" panose="02040502050405020303" pitchFamily="18" charset="0"/>
              </a:rPr>
              <a:t>If you need a sick day, please let NYC know </a:t>
            </a:r>
            <a:r>
              <a:rPr lang="en-US" dirty="0">
                <a:solidFill>
                  <a:srgbClr val="000000"/>
                </a:solidFill>
                <a:latin typeface="Georgia" panose="02040502050405020303" pitchFamily="18" charset="0"/>
              </a:rPr>
              <a:t>ASAP.</a:t>
            </a:r>
          </a:p>
          <a:p>
            <a:pPr lvl="1" fontAlgn="base"/>
            <a:r>
              <a:rPr lang="en-US" dirty="0">
                <a:solidFill>
                  <a:srgbClr val="000000"/>
                </a:solidFill>
                <a:latin typeface="Georgia" panose="02040502050405020303" pitchFamily="18" charset="0"/>
              </a:rPr>
              <a:t>A</a:t>
            </a:r>
            <a:r>
              <a:rPr lang="en-US" b="0" i="0" dirty="0">
                <a:solidFill>
                  <a:srgbClr val="000000"/>
                </a:solidFill>
                <a:effectLst/>
                <a:latin typeface="Georgia" panose="02040502050405020303" pitchFamily="18" charset="0"/>
              </a:rPr>
              <a:t>bsences 5 days or longer may result in a suspension until you return.  (Example: Sick time, extended leave.)</a:t>
            </a:r>
            <a:endParaRPr lang="en-US" b="0" i="0" dirty="0">
              <a:solidFill>
                <a:srgbClr val="000000"/>
              </a:solidFill>
              <a:effectLst/>
              <a:latin typeface="Arial" panose="020B0604020202020204" pitchFamily="34" charset="0"/>
            </a:endParaRPr>
          </a:p>
          <a:p>
            <a:endParaRPr lang="en-US" dirty="0"/>
          </a:p>
          <a:p>
            <a:endParaRPr lang="en-US" dirty="0"/>
          </a:p>
        </p:txBody>
      </p:sp>
    </p:spTree>
    <p:extLst>
      <p:ext uri="{BB962C8B-B14F-4D97-AF65-F5344CB8AC3E}">
        <p14:creationId xmlns:p14="http://schemas.microsoft.com/office/powerpoint/2010/main" val="225695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95400"/>
          </a:xfrm>
        </p:spPr>
        <p:txBody>
          <a:bodyPr>
            <a:normAutofit fontScale="90000"/>
          </a:bodyPr>
          <a:lstStyle/>
          <a:p>
            <a:pPr>
              <a:lnSpc>
                <a:spcPct val="100000"/>
              </a:lnSpc>
            </a:pPr>
            <a:r>
              <a:rPr lang="en-US" sz="3600" dirty="0"/>
              <a:t>Workers Compensation</a:t>
            </a:r>
            <a:br>
              <a:rPr lang="en-US" sz="3600" dirty="0"/>
            </a:br>
            <a:r>
              <a:rPr lang="en-US" sz="3600" dirty="0"/>
              <a:t> </a:t>
            </a:r>
            <a:br>
              <a:rPr lang="en-US" dirty="0"/>
            </a:br>
            <a:r>
              <a:rPr lang="en-US" sz="2200" dirty="0"/>
              <a:t>What should I do if I am injured during the scope of my work?</a:t>
            </a:r>
          </a:p>
        </p:txBody>
      </p:sp>
      <p:sp>
        <p:nvSpPr>
          <p:cNvPr id="3" name="Content Placeholder 2"/>
          <p:cNvSpPr>
            <a:spLocks noGrp="1"/>
          </p:cNvSpPr>
          <p:nvPr>
            <p:ph idx="1"/>
          </p:nvPr>
        </p:nvSpPr>
        <p:spPr>
          <a:xfrm>
            <a:off x="457200" y="1219201"/>
            <a:ext cx="8229600" cy="3047999"/>
          </a:xfrm>
        </p:spPr>
        <p:txBody>
          <a:bodyPr>
            <a:noAutofit/>
          </a:bodyPr>
          <a:lstStyle/>
          <a:p>
            <a:pPr marL="0" indent="0">
              <a:buNone/>
            </a:pPr>
            <a:endParaRPr lang="en-US" sz="1600" dirty="0">
              <a:solidFill>
                <a:schemeClr val="tx1"/>
              </a:solidFill>
              <a:latin typeface="+mn-lt"/>
            </a:endParaRPr>
          </a:p>
          <a:p>
            <a:pPr marL="0" indent="0">
              <a:buNone/>
            </a:pPr>
            <a:r>
              <a:rPr lang="en-US" sz="1600" dirty="0">
                <a:solidFill>
                  <a:schemeClr val="tx1"/>
                </a:solidFill>
                <a:latin typeface="+mn-lt"/>
              </a:rPr>
              <a:t>1. Immediately report the injury to your site supervisor </a:t>
            </a:r>
          </a:p>
          <a:p>
            <a:pPr marL="0" indent="0">
              <a:buNone/>
            </a:pPr>
            <a:r>
              <a:rPr lang="en-US" sz="1600" dirty="0">
                <a:solidFill>
                  <a:schemeClr val="tx1"/>
                </a:solidFill>
                <a:latin typeface="+mn-lt"/>
              </a:rPr>
              <a:t>2. Contact Northwest Youth Corps </a:t>
            </a:r>
          </a:p>
          <a:p>
            <a:pPr marL="400050" lvl="2" indent="0">
              <a:buNone/>
            </a:pPr>
            <a:r>
              <a:rPr lang="en-US" sz="1200" dirty="0">
                <a:solidFill>
                  <a:schemeClr val="tx1"/>
                </a:solidFill>
                <a:latin typeface="+mn-lt"/>
              </a:rPr>
              <a:t>Lev Kellendy, Office: 541-654-4706</a:t>
            </a:r>
          </a:p>
          <a:p>
            <a:pPr marL="400050" lvl="2" indent="0">
              <a:buNone/>
            </a:pPr>
            <a:r>
              <a:rPr lang="en-US" sz="1200" dirty="0">
                <a:solidFill>
                  <a:schemeClr val="tx1"/>
                </a:solidFill>
                <a:latin typeface="+mn-lt"/>
              </a:rPr>
              <a:t>Matthew Schlegel, Office: 208-593-7622</a:t>
            </a:r>
          </a:p>
          <a:p>
            <a:pPr marL="400050" lvl="2" indent="0">
              <a:buNone/>
            </a:pPr>
            <a:r>
              <a:rPr lang="en-US" sz="1200" dirty="0">
                <a:solidFill>
                  <a:schemeClr val="tx1"/>
                </a:solidFill>
                <a:latin typeface="+mn-lt"/>
              </a:rPr>
              <a:t>Abi Snow, Office: 541-654-4704</a:t>
            </a:r>
          </a:p>
          <a:p>
            <a:pPr marL="0" indent="0">
              <a:buNone/>
            </a:pPr>
            <a:r>
              <a:rPr lang="en-US" sz="1600" dirty="0">
                <a:solidFill>
                  <a:schemeClr val="tx1"/>
                </a:solidFill>
                <a:latin typeface="+mn-lt"/>
              </a:rPr>
              <a:t>3. Get medical treatment at Urgent Care or Emergency Room  </a:t>
            </a:r>
          </a:p>
          <a:p>
            <a:pPr marL="0" indent="0">
              <a:buNone/>
            </a:pPr>
            <a:r>
              <a:rPr lang="en-US" sz="1600" dirty="0">
                <a:solidFill>
                  <a:schemeClr val="tx1"/>
                </a:solidFill>
                <a:latin typeface="+mn-lt"/>
              </a:rPr>
              <a:t>4. Tell medical staff you sustained a work-related injury and are covered under Workers Comp</a:t>
            </a:r>
          </a:p>
          <a:p>
            <a:pPr marL="0" indent="0">
              <a:buNone/>
            </a:pPr>
            <a:r>
              <a:rPr lang="en-US" sz="1600" dirty="0">
                <a:solidFill>
                  <a:schemeClr val="tx1"/>
                </a:solidFill>
                <a:latin typeface="+mn-lt"/>
              </a:rPr>
              <a:t>5. Request Return to Work Release from the treating physician</a:t>
            </a:r>
          </a:p>
          <a:p>
            <a:pPr marL="0" indent="0">
              <a:buNone/>
            </a:pPr>
            <a:r>
              <a:rPr lang="en-US" sz="1600" dirty="0">
                <a:solidFill>
                  <a:schemeClr val="tx1"/>
                </a:solidFill>
                <a:latin typeface="+mn-lt"/>
              </a:rPr>
              <a:t>6. Complete State based Workers Compensation Form</a:t>
            </a:r>
          </a:p>
          <a:p>
            <a:pPr marL="0" lvl="0" indent="0">
              <a:buNone/>
            </a:pPr>
            <a:r>
              <a:rPr lang="en-US" sz="1600" dirty="0">
                <a:solidFill>
                  <a:schemeClr val="tx1"/>
                </a:solidFill>
                <a:latin typeface="+mn-lt"/>
              </a:rPr>
              <a:t>7. Scan documents to jessicaj@nwyouthcorps.org</a:t>
            </a:r>
          </a:p>
          <a:p>
            <a:pPr marL="0" indent="0">
              <a:buNone/>
            </a:pPr>
            <a:endParaRPr lang="en-US" sz="1600" dirty="0">
              <a:solidFill>
                <a:schemeClr val="tx1"/>
              </a:solidFill>
              <a:latin typeface="+mn-lt"/>
            </a:endParaRPr>
          </a:p>
          <a:p>
            <a:pPr marL="0" indent="0">
              <a:buNone/>
            </a:pPr>
            <a:endParaRPr lang="en-US" sz="1600" dirty="0">
              <a:solidFill>
                <a:schemeClr val="tx1"/>
              </a:solidFill>
              <a:latin typeface="+mn-lt"/>
            </a:endParaRPr>
          </a:p>
          <a:p>
            <a:pPr marL="0" indent="0">
              <a:buNone/>
            </a:pPr>
            <a:endParaRPr lang="en-US" sz="1600" dirty="0">
              <a:solidFill>
                <a:schemeClr val="tx1"/>
              </a:solidFill>
              <a:latin typeface="+mn-lt"/>
            </a:endParaRPr>
          </a:p>
          <a:p>
            <a:pPr marL="0" lvl="0" indent="0">
              <a:buNone/>
            </a:pPr>
            <a:endParaRPr lang="en-US" sz="1600" dirty="0">
              <a:solidFill>
                <a:schemeClr val="tx1"/>
              </a:solidFill>
              <a:latin typeface="+mn-lt"/>
            </a:endParaRPr>
          </a:p>
        </p:txBody>
      </p:sp>
      <p:sp>
        <p:nvSpPr>
          <p:cNvPr id="4" name="TextBox 3"/>
          <p:cNvSpPr txBox="1"/>
          <p:nvPr/>
        </p:nvSpPr>
        <p:spPr>
          <a:xfrm>
            <a:off x="228601" y="4561581"/>
            <a:ext cx="4191000" cy="1077218"/>
          </a:xfrm>
          <a:prstGeom prst="rect">
            <a:avLst/>
          </a:prstGeom>
          <a:noFill/>
        </p:spPr>
        <p:txBody>
          <a:bodyPr wrap="square" rtlCol="0">
            <a:spAutoFit/>
          </a:bodyPr>
          <a:lstStyle/>
          <a:p>
            <a:r>
              <a:rPr lang="en-US" sz="1600" dirty="0"/>
              <a:t>Washington Labor and Industries</a:t>
            </a:r>
          </a:p>
          <a:p>
            <a:pPr marL="285750" indent="-285750">
              <a:buFont typeface="Arial" panose="020B0604020202020204" pitchFamily="34" charset="0"/>
              <a:buChar char="•"/>
            </a:pPr>
            <a:r>
              <a:rPr lang="en-US" sz="1600" dirty="0"/>
              <a:t>First report of accident and injury form  </a:t>
            </a:r>
          </a:p>
          <a:p>
            <a:pPr marL="285750" indent="-285750">
              <a:buFont typeface="Arial" panose="020B0604020202020204" pitchFamily="34" charset="0"/>
              <a:buChar char="•"/>
            </a:pPr>
            <a:r>
              <a:rPr lang="en-US" sz="1600" dirty="0"/>
              <a:t>File at the clinic or emergency room </a:t>
            </a:r>
          </a:p>
          <a:p>
            <a:pPr marL="285750" indent="-285750">
              <a:buFont typeface="Arial" panose="020B0604020202020204" pitchFamily="34" charset="0"/>
              <a:buChar char="•"/>
            </a:pPr>
            <a:r>
              <a:rPr lang="en-US" sz="1600" dirty="0"/>
              <a:t>Request carbon copy </a:t>
            </a:r>
          </a:p>
        </p:txBody>
      </p:sp>
      <p:sp>
        <p:nvSpPr>
          <p:cNvPr id="5" name="TextBox 4"/>
          <p:cNvSpPr txBox="1"/>
          <p:nvPr/>
        </p:nvSpPr>
        <p:spPr>
          <a:xfrm rot="10800000" flipV="1">
            <a:off x="4724400" y="4561581"/>
            <a:ext cx="4419600" cy="1815882"/>
          </a:xfrm>
          <a:prstGeom prst="rect">
            <a:avLst/>
          </a:prstGeom>
          <a:noFill/>
        </p:spPr>
        <p:txBody>
          <a:bodyPr wrap="square" rtlCol="0">
            <a:spAutoFit/>
          </a:bodyPr>
          <a:lstStyle/>
          <a:p>
            <a:r>
              <a:rPr lang="en-US" sz="1400" dirty="0"/>
              <a:t>Oregon SAIF</a:t>
            </a:r>
          </a:p>
          <a:p>
            <a:pPr marL="285750" indent="-285750">
              <a:buFont typeface="Arial" panose="020B0604020202020204" pitchFamily="34" charset="0"/>
              <a:buChar char="•"/>
            </a:pPr>
            <a:r>
              <a:rPr lang="en-US" sz="1400" dirty="0"/>
              <a:t>801 Form (employee section)</a:t>
            </a:r>
          </a:p>
          <a:p>
            <a:pPr marL="285750" indent="-285750">
              <a:buFont typeface="Arial" panose="020B0604020202020204" pitchFamily="34" charset="0"/>
              <a:buChar char="•"/>
            </a:pPr>
            <a:r>
              <a:rPr lang="en-US" sz="1400" dirty="0"/>
              <a:t>Northwest Youth Corps will file on your behalf</a:t>
            </a:r>
          </a:p>
          <a:p>
            <a:endParaRPr lang="en-US" sz="1400" dirty="0"/>
          </a:p>
          <a:p>
            <a:r>
              <a:rPr lang="en-US" sz="1400" dirty="0"/>
              <a:t>Idaho SIF</a:t>
            </a:r>
          </a:p>
          <a:p>
            <a:pPr marL="285750" indent="-285750">
              <a:buFont typeface="Arial" panose="020B0604020202020204" pitchFamily="34" charset="0"/>
              <a:buChar char="•"/>
            </a:pPr>
            <a:r>
              <a:rPr lang="en-US" sz="1400" dirty="0"/>
              <a:t>Fill out the First Report of Injury or Illness Form</a:t>
            </a:r>
          </a:p>
          <a:p>
            <a:pPr marL="285750" indent="-285750">
              <a:buFont typeface="Arial" panose="020B0604020202020204" pitchFamily="34" charset="0"/>
              <a:buChar char="•"/>
            </a:pPr>
            <a:r>
              <a:rPr lang="en-US" sz="1400" dirty="0"/>
              <a:t>Request a Return to Work Release Form from healthcare facility   </a:t>
            </a:r>
          </a:p>
        </p:txBody>
      </p:sp>
    </p:spTree>
    <p:extLst>
      <p:ext uri="{BB962C8B-B14F-4D97-AF65-F5344CB8AC3E}">
        <p14:creationId xmlns:p14="http://schemas.microsoft.com/office/powerpoint/2010/main" val="3207408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a:t>Health Insurance </a:t>
            </a:r>
          </a:p>
        </p:txBody>
      </p:sp>
      <p:sp>
        <p:nvSpPr>
          <p:cNvPr id="3" name="Content Placeholder 2"/>
          <p:cNvSpPr>
            <a:spLocks noGrp="1"/>
          </p:cNvSpPr>
          <p:nvPr>
            <p:ph idx="1"/>
          </p:nvPr>
        </p:nvSpPr>
        <p:spPr>
          <a:xfrm>
            <a:off x="5562600" y="3886200"/>
            <a:ext cx="3581400" cy="2438400"/>
          </a:xfrm>
        </p:spPr>
        <p:txBody>
          <a:bodyPr>
            <a:normAutofit/>
          </a:bodyPr>
          <a:lstStyle/>
          <a:p>
            <a:pPr marL="0" indent="0">
              <a:buNone/>
            </a:pPr>
            <a:r>
              <a:rPr lang="en-US" sz="1800" b="1" dirty="0">
                <a:solidFill>
                  <a:schemeClr val="tx1"/>
                </a:solidFill>
                <a:latin typeface="+mn-lt"/>
              </a:rPr>
              <a:t>Preferred Provider Network:</a:t>
            </a:r>
            <a:r>
              <a:rPr lang="en-US" sz="1800" dirty="0">
                <a:solidFill>
                  <a:schemeClr val="tx1"/>
                </a:solidFill>
                <a:latin typeface="+mn-lt"/>
              </a:rPr>
              <a:t>  CIGNA OAP</a:t>
            </a:r>
          </a:p>
          <a:p>
            <a:pPr marL="0" indent="0">
              <a:buNone/>
            </a:pPr>
            <a:r>
              <a:rPr lang="en-US" sz="1800" b="1" dirty="0">
                <a:solidFill>
                  <a:schemeClr val="tx1"/>
                </a:solidFill>
                <a:latin typeface="+mn-lt"/>
              </a:rPr>
              <a:t>Group #:</a:t>
            </a:r>
            <a:r>
              <a:rPr lang="en-US" sz="1800" dirty="0">
                <a:solidFill>
                  <a:schemeClr val="tx1"/>
                </a:solidFill>
                <a:latin typeface="+mn-lt"/>
              </a:rPr>
              <a:t>  3338030</a:t>
            </a:r>
          </a:p>
          <a:p>
            <a:pPr marL="0" indent="0">
              <a:buNone/>
            </a:pPr>
            <a:r>
              <a:rPr lang="en-US" sz="1800" b="1" dirty="0">
                <a:solidFill>
                  <a:schemeClr val="tx1"/>
                </a:solidFill>
                <a:latin typeface="+mn-lt"/>
              </a:rPr>
              <a:t>Claims Processor/Administrator:</a:t>
            </a:r>
            <a:r>
              <a:rPr lang="en-US" sz="1800" dirty="0">
                <a:solidFill>
                  <a:schemeClr val="tx1"/>
                </a:solidFill>
                <a:latin typeface="+mn-lt"/>
              </a:rPr>
              <a:t>  CIGNA</a:t>
            </a:r>
          </a:p>
          <a:p>
            <a:pPr marL="0" indent="0">
              <a:buNone/>
            </a:pPr>
            <a:r>
              <a:rPr lang="en-US" sz="1800" b="1" dirty="0">
                <a:solidFill>
                  <a:schemeClr val="tx1"/>
                </a:solidFill>
                <a:latin typeface="+mn-lt"/>
              </a:rPr>
              <a:t>Member ID #:</a:t>
            </a:r>
            <a:r>
              <a:rPr lang="en-US" sz="1800" dirty="0">
                <a:solidFill>
                  <a:schemeClr val="tx1"/>
                </a:solidFill>
                <a:latin typeface="+mn-lt"/>
              </a:rPr>
              <a:t>  Your Social Security Number</a:t>
            </a:r>
          </a:p>
          <a:p>
            <a:pPr marL="0" lvl="0" indent="0">
              <a:buNone/>
            </a:pPr>
            <a:endParaRPr lang="en-US" sz="4000" dirty="0"/>
          </a:p>
        </p:txBody>
      </p:sp>
      <p:pic>
        <p:nvPicPr>
          <p:cNvPr id="4" name="Picture 3" descr="Cigna 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2200" y="914400"/>
            <a:ext cx="2438400" cy="2147668"/>
          </a:xfrm>
          <a:prstGeom prst="rect">
            <a:avLst/>
          </a:prstGeom>
          <a:noFill/>
          <a:ln>
            <a:noFill/>
          </a:ln>
        </p:spPr>
      </p:pic>
      <p:sp>
        <p:nvSpPr>
          <p:cNvPr id="6" name="TextBox 5"/>
          <p:cNvSpPr txBox="1"/>
          <p:nvPr/>
        </p:nvSpPr>
        <p:spPr>
          <a:xfrm>
            <a:off x="152400" y="1828800"/>
            <a:ext cx="5867400" cy="1754326"/>
          </a:xfrm>
          <a:prstGeom prst="rect">
            <a:avLst/>
          </a:prstGeom>
          <a:noFill/>
        </p:spPr>
        <p:txBody>
          <a:bodyPr wrap="square" rtlCol="0">
            <a:spAutoFit/>
          </a:bodyPr>
          <a:lstStyle/>
          <a:p>
            <a:r>
              <a:rPr lang="en-US" b="1" dirty="0"/>
              <a:t>Choose your provider</a:t>
            </a:r>
            <a:r>
              <a:rPr lang="en-US" dirty="0"/>
              <a:t> –You receive better benefits based on discounted charges when you choose a Preferred Provider from CIGNA’s Open Access Plan (OAP) network.  To look up a specific provider or obtain a list of preferred providers, please visit www.cigna.com or call 1-800-244-6224</a:t>
            </a:r>
          </a:p>
        </p:txBody>
      </p:sp>
      <p:sp>
        <p:nvSpPr>
          <p:cNvPr id="8" name="TextBox 7"/>
          <p:cNvSpPr txBox="1"/>
          <p:nvPr/>
        </p:nvSpPr>
        <p:spPr>
          <a:xfrm>
            <a:off x="152400" y="685800"/>
            <a:ext cx="5715000" cy="923330"/>
          </a:xfrm>
          <a:prstGeom prst="rect">
            <a:avLst/>
          </a:prstGeom>
          <a:noFill/>
        </p:spPr>
        <p:txBody>
          <a:bodyPr wrap="square" rtlCol="0">
            <a:spAutoFit/>
          </a:bodyPr>
          <a:lstStyle/>
          <a:p>
            <a:r>
              <a:rPr lang="en-US" b="1" dirty="0"/>
              <a:t>Enrollment</a:t>
            </a:r>
          </a:p>
          <a:p>
            <a:r>
              <a:rPr lang="en-US" dirty="0"/>
              <a:t>Complete Ascension Enrollment Form – Section 1 Employee Information</a:t>
            </a:r>
          </a:p>
        </p:txBody>
      </p:sp>
      <p:sp>
        <p:nvSpPr>
          <p:cNvPr id="9" name="TextBox 8"/>
          <p:cNvSpPr txBox="1"/>
          <p:nvPr/>
        </p:nvSpPr>
        <p:spPr>
          <a:xfrm>
            <a:off x="152400" y="3733800"/>
            <a:ext cx="5410200" cy="646331"/>
          </a:xfrm>
          <a:prstGeom prst="rect">
            <a:avLst/>
          </a:prstGeom>
          <a:noFill/>
        </p:spPr>
        <p:txBody>
          <a:bodyPr wrap="square" rtlCol="0">
            <a:spAutoFit/>
          </a:bodyPr>
          <a:lstStyle/>
          <a:p>
            <a:pPr lvl="0"/>
            <a:r>
              <a:rPr lang="en-US" b="1" dirty="0"/>
              <a:t>Make the appointment</a:t>
            </a:r>
            <a:r>
              <a:rPr lang="en-US" dirty="0"/>
              <a:t> – When asked, your insurance provider is CIGNA.</a:t>
            </a:r>
          </a:p>
        </p:txBody>
      </p:sp>
      <p:sp>
        <p:nvSpPr>
          <p:cNvPr id="10" name="TextBox 9"/>
          <p:cNvSpPr txBox="1"/>
          <p:nvPr/>
        </p:nvSpPr>
        <p:spPr>
          <a:xfrm>
            <a:off x="152400" y="4572000"/>
            <a:ext cx="5181600" cy="1477328"/>
          </a:xfrm>
          <a:prstGeom prst="rect">
            <a:avLst/>
          </a:prstGeom>
          <a:noFill/>
        </p:spPr>
        <p:txBody>
          <a:bodyPr wrap="square" rtlCol="0">
            <a:spAutoFit/>
          </a:bodyPr>
          <a:lstStyle/>
          <a:p>
            <a:pPr lvl="0"/>
            <a:r>
              <a:rPr lang="en-US" b="1" dirty="0"/>
              <a:t>Bring your ID card</a:t>
            </a:r>
            <a:r>
              <a:rPr lang="en-US" dirty="0"/>
              <a:t> to the provider’s office/facility.  If you have lost your ID card or have not received one, print a temporary ID card from myCigna.com or use the </a:t>
            </a:r>
            <a:r>
              <a:rPr lang="en-US" dirty="0" err="1"/>
              <a:t>myCigna</a:t>
            </a:r>
            <a:r>
              <a:rPr lang="en-US" dirty="0"/>
              <a:t> mobile app.</a:t>
            </a:r>
          </a:p>
        </p:txBody>
      </p:sp>
    </p:spTree>
    <p:extLst>
      <p:ext uri="{BB962C8B-B14F-4D97-AF65-F5344CB8AC3E}">
        <p14:creationId xmlns:p14="http://schemas.microsoft.com/office/powerpoint/2010/main" val="3209125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800" dirty="0"/>
              <a:t>Non-Discrimination Policy</a:t>
            </a:r>
          </a:p>
        </p:txBody>
      </p:sp>
      <p:sp>
        <p:nvSpPr>
          <p:cNvPr id="3" name="Content Placeholder 2"/>
          <p:cNvSpPr>
            <a:spLocks noGrp="1"/>
          </p:cNvSpPr>
          <p:nvPr>
            <p:ph idx="1"/>
          </p:nvPr>
        </p:nvSpPr>
        <p:spPr/>
        <p:txBody>
          <a:bodyPr>
            <a:normAutofit fontScale="92500" lnSpcReduction="20000"/>
          </a:bodyPr>
          <a:lstStyle/>
          <a:p>
            <a:r>
              <a:rPr lang="en-US" sz="2000" dirty="0">
                <a:solidFill>
                  <a:schemeClr val="tx1"/>
                </a:solidFill>
              </a:rPr>
              <a:t>NYC does not discriminate in program admission based on race, color, sexual orientation, military discharge, sex, national origin, age, disability, or any other characteristic</a:t>
            </a:r>
          </a:p>
          <a:p>
            <a:r>
              <a:rPr lang="en-US" sz="2000" dirty="0">
                <a:solidFill>
                  <a:schemeClr val="tx1"/>
                </a:solidFill>
              </a:rPr>
              <a:t>NYC and our sponsors will make reasonable accommodations and </a:t>
            </a:r>
            <a:r>
              <a:rPr lang="en-US" sz="2000" i="1" dirty="0">
                <a:solidFill>
                  <a:srgbClr val="FF0000"/>
                </a:solidFill>
              </a:rPr>
              <a:t>encourage you to bring up any questions or concerns regarding issues related to discrimination or harassment</a:t>
            </a:r>
            <a:r>
              <a:rPr lang="en-US" sz="2000" i="1" dirty="0">
                <a:solidFill>
                  <a:schemeClr val="tx1"/>
                </a:solidFill>
              </a:rPr>
              <a:t> </a:t>
            </a:r>
            <a:r>
              <a:rPr lang="en-US" sz="2000" i="1" dirty="0">
                <a:solidFill>
                  <a:srgbClr val="FF0000"/>
                </a:solidFill>
              </a:rPr>
              <a:t>(including sexual harassment).</a:t>
            </a:r>
          </a:p>
          <a:p>
            <a:pPr lvl="1"/>
            <a:r>
              <a:rPr lang="en-US" sz="1700" i="1" dirty="0">
                <a:solidFill>
                  <a:srgbClr val="C00000"/>
                </a:solidFill>
              </a:rPr>
              <a:t>Sexual Harassment is defined as:</a:t>
            </a:r>
          </a:p>
          <a:p>
            <a:pPr lvl="1"/>
            <a:r>
              <a:rPr lang="en-US" sz="1700" i="1" dirty="0">
                <a:solidFill>
                  <a:srgbClr val="C00000"/>
                </a:solidFill>
              </a:rPr>
              <a:t>“unwelcome sexual advances, requests for sexual favors, and other verbal or physical conduct of a sexual nature ... when ... submission to or rejection of such conduct is used as the basis for employment decisions ... or such conduct has the purpose or effect of ... creating an intimidating, hostile or offensive working environment.”</a:t>
            </a:r>
            <a:endParaRPr lang="en-US" sz="3000" dirty="0">
              <a:solidFill>
                <a:schemeClr val="tx1"/>
              </a:solidFill>
            </a:endParaRPr>
          </a:p>
          <a:p>
            <a:r>
              <a:rPr lang="en-US" sz="2000" dirty="0">
                <a:solidFill>
                  <a:schemeClr val="tx1"/>
                </a:solidFill>
              </a:rPr>
              <a:t>Discrimination or harassment of any kind </a:t>
            </a:r>
            <a:r>
              <a:rPr lang="en-US" sz="2000" b="1" dirty="0">
                <a:solidFill>
                  <a:schemeClr val="tx1"/>
                </a:solidFill>
              </a:rPr>
              <a:t>will not be tolerated</a:t>
            </a:r>
            <a:r>
              <a:rPr lang="en-US" sz="2000" dirty="0">
                <a:solidFill>
                  <a:schemeClr val="tx1"/>
                </a:solidFill>
              </a:rPr>
              <a:t>.</a:t>
            </a:r>
          </a:p>
          <a:p>
            <a:r>
              <a:rPr lang="en-US" sz="2000" dirty="0">
                <a:solidFill>
                  <a:schemeClr val="tx1"/>
                </a:solidFill>
              </a:rPr>
              <a:t>Anyone found to be engaging in any type of unlawful or harassing discrimination will be subject to </a:t>
            </a:r>
            <a:r>
              <a:rPr lang="en-US" sz="2000" b="1" dirty="0">
                <a:solidFill>
                  <a:schemeClr val="tx1"/>
                </a:solidFill>
              </a:rPr>
              <a:t>disciplinary action</a:t>
            </a:r>
            <a:r>
              <a:rPr lang="en-US" sz="2000" dirty="0">
                <a:solidFill>
                  <a:schemeClr val="tx1"/>
                </a:solidFill>
              </a:rPr>
              <a:t>, up to and including </a:t>
            </a:r>
            <a:r>
              <a:rPr lang="en-US" sz="2000" b="1" dirty="0">
                <a:solidFill>
                  <a:schemeClr val="tx1"/>
                </a:solidFill>
              </a:rPr>
              <a:t>dismissal</a:t>
            </a:r>
            <a:r>
              <a:rPr lang="en-US" sz="2000" dirty="0">
                <a:solidFill>
                  <a:schemeClr val="tx1"/>
                </a:solidFill>
              </a:rPr>
              <a:t> from the program.</a:t>
            </a:r>
          </a:p>
          <a:p>
            <a:r>
              <a:rPr lang="en-US" sz="2000" dirty="0">
                <a:solidFill>
                  <a:schemeClr val="tx1"/>
                </a:solidFill>
              </a:rPr>
              <a:t>Mandatory Reporter Policy</a:t>
            </a:r>
          </a:p>
          <a:p>
            <a:pPr marL="0" indent="0">
              <a:buNone/>
            </a:pPr>
            <a:endParaRPr lang="en-US" dirty="0">
              <a:solidFill>
                <a:schemeClr val="tx1"/>
              </a:solidFill>
            </a:endParaRPr>
          </a:p>
        </p:txBody>
      </p:sp>
    </p:spTree>
    <p:extLst>
      <p:ext uri="{BB962C8B-B14F-4D97-AF65-F5344CB8AC3E}">
        <p14:creationId xmlns:p14="http://schemas.microsoft.com/office/powerpoint/2010/main" val="3162116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Uniform and Dress Code</a:t>
            </a:r>
          </a:p>
        </p:txBody>
      </p:sp>
      <p:sp>
        <p:nvSpPr>
          <p:cNvPr id="16" name="Text Placeholder 15"/>
          <p:cNvSpPr>
            <a:spLocks noGrp="1"/>
          </p:cNvSpPr>
          <p:nvPr>
            <p:ph type="body" idx="1"/>
          </p:nvPr>
        </p:nvSpPr>
        <p:spPr/>
        <p:txBody>
          <a:bodyPr/>
          <a:lstStyle/>
          <a:p>
            <a:r>
              <a:rPr lang="en-US" dirty="0">
                <a:solidFill>
                  <a:schemeClr val="tx1"/>
                </a:solidFill>
              </a:rPr>
              <a:t>You will receive:</a:t>
            </a:r>
          </a:p>
        </p:txBody>
      </p:sp>
      <p:sp>
        <p:nvSpPr>
          <p:cNvPr id="17" name="Content Placeholder 16"/>
          <p:cNvSpPr>
            <a:spLocks noGrp="1"/>
          </p:cNvSpPr>
          <p:nvPr>
            <p:ph sz="half" idx="2"/>
          </p:nvPr>
        </p:nvSpPr>
        <p:spPr/>
        <p:txBody>
          <a:bodyPr/>
          <a:lstStyle/>
          <a:p>
            <a:r>
              <a:rPr lang="en-US" dirty="0">
                <a:solidFill>
                  <a:schemeClr val="tx1"/>
                </a:solidFill>
              </a:rPr>
              <a:t>Long-sleeve</a:t>
            </a:r>
          </a:p>
          <a:p>
            <a:r>
              <a:rPr lang="en-US" dirty="0">
                <a:solidFill>
                  <a:schemeClr val="tx1"/>
                </a:solidFill>
              </a:rPr>
              <a:t>Short-sleeve</a:t>
            </a:r>
          </a:p>
          <a:p>
            <a:r>
              <a:rPr lang="en-US" dirty="0">
                <a:solidFill>
                  <a:schemeClr val="tx1"/>
                </a:solidFill>
              </a:rPr>
              <a:t>Trucker hat</a:t>
            </a:r>
          </a:p>
          <a:p>
            <a:r>
              <a:rPr lang="en-US" dirty="0">
                <a:solidFill>
                  <a:schemeClr val="tx1"/>
                </a:solidFill>
              </a:rPr>
              <a:t>Pin</a:t>
            </a:r>
          </a:p>
        </p:txBody>
      </p:sp>
      <p:sp>
        <p:nvSpPr>
          <p:cNvPr id="18" name="Text Placeholder 17"/>
          <p:cNvSpPr>
            <a:spLocks noGrp="1"/>
          </p:cNvSpPr>
          <p:nvPr>
            <p:ph type="body" sz="quarter" idx="3"/>
          </p:nvPr>
        </p:nvSpPr>
        <p:spPr/>
        <p:txBody>
          <a:bodyPr/>
          <a:lstStyle/>
          <a:p>
            <a:r>
              <a:rPr lang="en-US" dirty="0">
                <a:solidFill>
                  <a:schemeClr val="tx1"/>
                </a:solidFill>
              </a:rPr>
              <a:t>Some notes:</a:t>
            </a:r>
          </a:p>
        </p:txBody>
      </p:sp>
      <p:sp>
        <p:nvSpPr>
          <p:cNvPr id="19" name="Content Placeholder 18"/>
          <p:cNvSpPr>
            <a:spLocks noGrp="1"/>
          </p:cNvSpPr>
          <p:nvPr>
            <p:ph sz="quarter" idx="4"/>
          </p:nvPr>
        </p:nvSpPr>
        <p:spPr/>
        <p:txBody>
          <a:bodyPr/>
          <a:lstStyle/>
          <a:p>
            <a:r>
              <a:rPr lang="en-US" dirty="0">
                <a:solidFill>
                  <a:schemeClr val="tx1"/>
                </a:solidFill>
              </a:rPr>
              <a:t>Partner requirements</a:t>
            </a:r>
          </a:p>
          <a:p>
            <a:r>
              <a:rPr lang="en-US" dirty="0">
                <a:solidFill>
                  <a:schemeClr val="tx1"/>
                </a:solidFill>
              </a:rPr>
              <a:t>Ambassadorship</a:t>
            </a:r>
          </a:p>
        </p:txBody>
      </p:sp>
    </p:spTree>
    <p:extLst>
      <p:ext uri="{BB962C8B-B14F-4D97-AF65-F5344CB8AC3E}">
        <p14:creationId xmlns:p14="http://schemas.microsoft.com/office/powerpoint/2010/main" val="8704794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sz="3600" dirty="0"/>
              <a:t>Paperwork</a:t>
            </a:r>
          </a:p>
        </p:txBody>
      </p:sp>
      <p:sp>
        <p:nvSpPr>
          <p:cNvPr id="3" name="Content Placeholder 2"/>
          <p:cNvSpPr>
            <a:spLocks noGrp="1"/>
          </p:cNvSpPr>
          <p:nvPr>
            <p:ph idx="1"/>
          </p:nvPr>
        </p:nvSpPr>
        <p:spPr>
          <a:xfrm>
            <a:off x="152400" y="990600"/>
            <a:ext cx="8839200" cy="5333999"/>
          </a:xfrm>
        </p:spPr>
        <p:txBody>
          <a:bodyPr>
            <a:normAutofit fontScale="85000" lnSpcReduction="10000"/>
          </a:bodyPr>
          <a:lstStyle/>
          <a:p>
            <a:pPr lvl="0"/>
            <a:endParaRPr lang="en-US" sz="1900" dirty="0">
              <a:solidFill>
                <a:schemeClr val="tx1"/>
              </a:solidFill>
              <a:latin typeface="Palatino Linotype" panose="02040502050505030304" pitchFamily="18" charset="0"/>
            </a:endParaRPr>
          </a:p>
          <a:p>
            <a:pPr marL="0" lvl="0" indent="0">
              <a:buNone/>
            </a:pPr>
            <a:endParaRPr lang="en-US" sz="1800" dirty="0">
              <a:solidFill>
                <a:schemeClr val="tx1"/>
              </a:solidFill>
              <a:latin typeface="Palatino Linotype" panose="02040502050505030304" pitchFamily="18" charset="0"/>
            </a:endParaRPr>
          </a:p>
          <a:p>
            <a:pPr lvl="0"/>
            <a:r>
              <a:rPr lang="en-US" sz="1800" dirty="0">
                <a:solidFill>
                  <a:schemeClr val="tx1"/>
                </a:solidFill>
                <a:latin typeface="Palatino Linotype" panose="02040502050505030304" pitchFamily="18" charset="0"/>
              </a:rPr>
              <a:t>Hire Letter</a:t>
            </a:r>
          </a:p>
          <a:p>
            <a:pPr lvl="0"/>
            <a:r>
              <a:rPr lang="en-US" sz="1800" dirty="0">
                <a:solidFill>
                  <a:schemeClr val="tx1"/>
                </a:solidFill>
                <a:latin typeface="Palatino Linotype" panose="02040502050505030304" pitchFamily="18" charset="0"/>
              </a:rPr>
              <a:t>I-9 (Need copies of Identifications – N/A’s)</a:t>
            </a:r>
          </a:p>
          <a:p>
            <a:pPr lvl="0"/>
            <a:r>
              <a:rPr lang="en-US" sz="1800" dirty="0">
                <a:solidFill>
                  <a:schemeClr val="tx1"/>
                </a:solidFill>
                <a:latin typeface="Palatino Linotype" panose="02040502050505030304" pitchFamily="18" charset="0"/>
              </a:rPr>
              <a:t>W-4</a:t>
            </a:r>
          </a:p>
          <a:p>
            <a:pPr lvl="0"/>
            <a:r>
              <a:rPr lang="en-US" sz="1800" dirty="0">
                <a:solidFill>
                  <a:schemeClr val="tx1"/>
                </a:solidFill>
                <a:latin typeface="Palatino Linotype" panose="02040502050505030304" pitchFamily="18" charset="0"/>
              </a:rPr>
              <a:t>Direct Deposit</a:t>
            </a:r>
          </a:p>
          <a:p>
            <a:pPr lvl="0"/>
            <a:r>
              <a:rPr lang="en-US" sz="1800" dirty="0">
                <a:solidFill>
                  <a:schemeClr val="tx1"/>
                </a:solidFill>
                <a:latin typeface="Palatino Linotype" panose="02040502050505030304" pitchFamily="18" charset="0"/>
              </a:rPr>
              <a:t>Payroll Draw Program (If Applicable)</a:t>
            </a:r>
          </a:p>
          <a:p>
            <a:pPr lvl="0"/>
            <a:r>
              <a:rPr lang="en-US" sz="1800" dirty="0">
                <a:solidFill>
                  <a:schemeClr val="tx1"/>
                </a:solidFill>
                <a:latin typeface="Palatino Linotype" panose="02040502050505030304" pitchFamily="18" charset="0"/>
              </a:rPr>
              <a:t>Cigna health plan enrollment </a:t>
            </a:r>
          </a:p>
          <a:p>
            <a:pPr lvl="0"/>
            <a:r>
              <a:rPr lang="en-US" sz="1800" dirty="0">
                <a:solidFill>
                  <a:schemeClr val="tx1"/>
                </a:solidFill>
                <a:latin typeface="Palatino Linotype" panose="02040502050505030304" pitchFamily="18" charset="0"/>
              </a:rPr>
              <a:t>Acknowledge and release </a:t>
            </a:r>
          </a:p>
          <a:p>
            <a:pPr lvl="0"/>
            <a:r>
              <a:rPr lang="en-US" sz="1800" dirty="0">
                <a:solidFill>
                  <a:schemeClr val="tx1"/>
                </a:solidFill>
                <a:latin typeface="Palatino Linotype" panose="02040502050505030304" pitchFamily="18" charset="0"/>
              </a:rPr>
              <a:t>Code of Ethics</a:t>
            </a:r>
          </a:p>
          <a:p>
            <a:pPr lvl="0"/>
            <a:r>
              <a:rPr lang="en-US" sz="1800" dirty="0">
                <a:solidFill>
                  <a:schemeClr val="tx1"/>
                </a:solidFill>
                <a:latin typeface="Palatino Linotype" panose="02040502050505030304" pitchFamily="18" charset="0"/>
              </a:rPr>
              <a:t>Memorandum of Understanding</a:t>
            </a:r>
          </a:p>
          <a:p>
            <a:pPr lvl="0"/>
            <a:r>
              <a:rPr lang="en-US" sz="1800" dirty="0">
                <a:solidFill>
                  <a:schemeClr val="tx1"/>
                </a:solidFill>
                <a:latin typeface="Palatino Linotype" panose="02040502050505030304" pitchFamily="18" charset="0"/>
              </a:rPr>
              <a:t>Emergency &amp; Contact Information</a:t>
            </a:r>
          </a:p>
          <a:p>
            <a:pPr lvl="0"/>
            <a:r>
              <a:rPr lang="en-US" sz="1800" dirty="0">
                <a:solidFill>
                  <a:schemeClr val="tx1"/>
                </a:solidFill>
                <a:latin typeface="Palatino Linotype" panose="02040502050505030304" pitchFamily="18" charset="0"/>
              </a:rPr>
              <a:t>Medical Information</a:t>
            </a:r>
          </a:p>
          <a:p>
            <a:pPr marL="0" lvl="0" indent="0">
              <a:buNone/>
            </a:pPr>
            <a:endParaRPr lang="en-US" sz="1800" dirty="0">
              <a:solidFill>
                <a:schemeClr val="tx1"/>
              </a:solidFill>
              <a:latin typeface="Palatino Linotype" panose="02040502050505030304" pitchFamily="18" charset="0"/>
            </a:endParaRPr>
          </a:p>
          <a:p>
            <a:pPr marL="0" lvl="0" indent="0">
              <a:buNone/>
            </a:pPr>
            <a:endParaRPr lang="en-US" sz="1800" dirty="0">
              <a:solidFill>
                <a:schemeClr val="tx1"/>
              </a:solidFill>
              <a:latin typeface="Palatino Linotype" panose="02040502050505030304" pitchFamily="18" charset="0"/>
            </a:endParaRPr>
          </a:p>
          <a:p>
            <a:pPr marL="0" lvl="0" indent="0">
              <a:buNone/>
            </a:pPr>
            <a:r>
              <a:rPr lang="en-US" sz="1800" dirty="0">
                <a:solidFill>
                  <a:schemeClr val="tx1"/>
                </a:solidFill>
                <a:latin typeface="Palatino Linotype" panose="02040502050505030304" pitchFamily="18" charset="0"/>
              </a:rPr>
              <a:t>Scan all documents into an e-mail to </a:t>
            </a:r>
            <a:r>
              <a:rPr lang="en-US" sz="1800" dirty="0">
                <a:solidFill>
                  <a:schemeClr val="tx1"/>
                </a:solidFill>
                <a:latin typeface="Palatino Linotype" panose="02040502050505030304" pitchFamily="18" charset="0"/>
                <a:hlinkClick r:id="rId2"/>
              </a:rPr>
              <a:t>matthews@idahocc.org</a:t>
            </a:r>
            <a:r>
              <a:rPr lang="en-US" sz="1800" dirty="0">
                <a:solidFill>
                  <a:schemeClr val="tx1"/>
                </a:solidFill>
                <a:latin typeface="Palatino Linotype" panose="02040502050505030304" pitchFamily="18" charset="0"/>
              </a:rPr>
              <a:t> or </a:t>
            </a:r>
            <a:r>
              <a:rPr lang="en-US" sz="1800" dirty="0">
                <a:solidFill>
                  <a:schemeClr val="tx1"/>
                </a:solidFill>
                <a:latin typeface="Palatino Linotype" panose="02040502050505030304" pitchFamily="18" charset="0"/>
                <a:hlinkClick r:id="rId3"/>
              </a:rPr>
              <a:t>abigails@nwyouthcorps.org</a:t>
            </a:r>
            <a:r>
              <a:rPr lang="en-US" sz="1800" dirty="0">
                <a:solidFill>
                  <a:schemeClr val="tx1"/>
                </a:solidFill>
                <a:latin typeface="Palatino Linotype" panose="02040502050505030304" pitchFamily="18" charset="0"/>
              </a:rPr>
              <a:t> </a:t>
            </a:r>
          </a:p>
          <a:p>
            <a:pPr marL="0" lvl="0" indent="0">
              <a:buNone/>
            </a:pPr>
            <a:endParaRPr lang="en-US" sz="1800" dirty="0">
              <a:solidFill>
                <a:schemeClr val="tx1"/>
              </a:solidFill>
              <a:latin typeface="Palatino Linotype" panose="02040502050505030304" pitchFamily="18" charset="0"/>
            </a:endParaRPr>
          </a:p>
          <a:p>
            <a:pPr marL="0" lvl="0" indent="0">
              <a:buNone/>
            </a:pPr>
            <a:r>
              <a:rPr lang="en-US" sz="1800" dirty="0">
                <a:solidFill>
                  <a:schemeClr val="tx1"/>
                </a:solidFill>
                <a:latin typeface="Palatino Linotype" panose="02040502050505030304" pitchFamily="18" charset="0"/>
              </a:rPr>
              <a:t>Send original paperwork:</a:t>
            </a:r>
          </a:p>
          <a:p>
            <a:pPr marL="0" lvl="0" indent="0">
              <a:buNone/>
            </a:pPr>
            <a:r>
              <a:rPr lang="en-US" sz="1800" dirty="0">
                <a:solidFill>
                  <a:schemeClr val="tx1"/>
                </a:solidFill>
                <a:latin typeface="Palatino Linotype" panose="02040502050505030304" pitchFamily="18" charset="0"/>
              </a:rPr>
              <a:t>OR/WA – Abi Snow, Northwest Youth Corps, 2621 Augusta Street, Eugene, OR 97403</a:t>
            </a:r>
          </a:p>
          <a:p>
            <a:pPr marL="0" lvl="0" indent="0">
              <a:buNone/>
            </a:pPr>
            <a:r>
              <a:rPr lang="en-US" sz="1800" dirty="0">
                <a:solidFill>
                  <a:schemeClr val="tx1"/>
                </a:solidFill>
                <a:latin typeface="Palatino Linotype" panose="02040502050505030304" pitchFamily="18" charset="0"/>
              </a:rPr>
              <a:t>ID – Matthew Schlegel, Northwest Youth Corps, 6051 W Corporal Ln Boise, ID 83704</a:t>
            </a:r>
          </a:p>
          <a:p>
            <a:pPr marL="0" lvl="0" indent="0">
              <a:buNone/>
            </a:pPr>
            <a:endParaRPr lang="en-US" dirty="0"/>
          </a:p>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1066800"/>
            <a:ext cx="2635418" cy="3332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1852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BBF3-33EE-40D5-8FC3-780EB1F9AE60}"/>
              </a:ext>
            </a:extLst>
          </p:cNvPr>
          <p:cNvSpPr>
            <a:spLocks noGrp="1"/>
          </p:cNvSpPr>
          <p:nvPr>
            <p:ph type="title"/>
          </p:nvPr>
        </p:nvSpPr>
        <p:spPr/>
        <p:txBody>
          <a:bodyPr/>
          <a:lstStyle/>
          <a:p>
            <a:r>
              <a:rPr lang="en-US" dirty="0" err="1"/>
              <a:t>WorkBright</a:t>
            </a:r>
            <a:r>
              <a:rPr lang="en-US" dirty="0"/>
              <a:t> Onboarding </a:t>
            </a:r>
          </a:p>
        </p:txBody>
      </p:sp>
      <p:pic>
        <p:nvPicPr>
          <p:cNvPr id="5" name="Content Placeholder 4" descr="Graphical user interface, text, application, website&#10;&#10;Description automatically generated">
            <a:extLst>
              <a:ext uri="{FF2B5EF4-FFF2-40B4-BE49-F238E27FC236}">
                <a16:creationId xmlns:a16="http://schemas.microsoft.com/office/drawing/2014/main" id="{2B442AFA-A1C9-475E-91A4-1AF43CE1DFA4}"/>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429871" y="1600200"/>
            <a:ext cx="6284257" cy="2826524"/>
          </a:xfrm>
        </p:spPr>
      </p:pic>
      <p:sp>
        <p:nvSpPr>
          <p:cNvPr id="7" name="TextBox 6">
            <a:extLst>
              <a:ext uri="{FF2B5EF4-FFF2-40B4-BE49-F238E27FC236}">
                <a16:creationId xmlns:a16="http://schemas.microsoft.com/office/drawing/2014/main" id="{52284DCC-E5B4-42B3-8E16-58CD47399D6A}"/>
              </a:ext>
            </a:extLst>
          </p:cNvPr>
          <p:cNvSpPr txBox="1"/>
          <p:nvPr/>
        </p:nvSpPr>
        <p:spPr>
          <a:xfrm>
            <a:off x="914400" y="4648200"/>
            <a:ext cx="8077200" cy="923330"/>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t>Go to </a:t>
            </a:r>
            <a:r>
              <a:rPr lang="en-US" dirty="0">
                <a:hlinkClick r:id="rId3"/>
              </a:rPr>
              <a:t>https://nwycorps.workbright.com/</a:t>
            </a:r>
            <a:endParaRPr lang="en-US" dirty="0"/>
          </a:p>
          <a:p>
            <a:pPr marL="285750" indent="-285750">
              <a:buFont typeface="Arial" panose="020B0604020202020204" pitchFamily="34" charset="0"/>
              <a:buChar char="•"/>
            </a:pPr>
            <a:r>
              <a:rPr lang="en-US" dirty="0"/>
              <a:t>If you forgot your password, please click “Forgot your password?” for a quick email to reset it</a:t>
            </a:r>
          </a:p>
        </p:txBody>
      </p:sp>
    </p:spTree>
    <p:extLst>
      <p:ext uri="{BB962C8B-B14F-4D97-AF65-F5344CB8AC3E}">
        <p14:creationId xmlns:p14="http://schemas.microsoft.com/office/powerpoint/2010/main" val="2694951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81000" y="533400"/>
            <a:ext cx="8229600" cy="838200"/>
          </a:xfrm>
        </p:spPr>
        <p:txBody>
          <a:bodyPr>
            <a:normAutofit/>
          </a:bodyPr>
          <a:lstStyle/>
          <a:p>
            <a:r>
              <a:rPr lang="en-US" sz="3600" dirty="0"/>
              <a:t>Acknowledgement and Release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rcRect/>
          <a:stretch/>
        </p:blipFill>
        <p:spPr>
          <a:xfrm>
            <a:off x="2667000" y="1600200"/>
            <a:ext cx="3810000" cy="4905182"/>
          </a:xfrm>
          <a:prstGeom prst="rect">
            <a:avLst/>
          </a:prstGeom>
        </p:spPr>
      </p:pic>
    </p:spTree>
    <p:extLst>
      <p:ext uri="{BB962C8B-B14F-4D97-AF65-F5344CB8AC3E}">
        <p14:creationId xmlns:p14="http://schemas.microsoft.com/office/powerpoint/2010/main" val="35578604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15400" cy="762000"/>
          </a:xfrm>
        </p:spPr>
        <p:txBody>
          <a:bodyPr/>
          <a:lstStyle/>
          <a:p>
            <a:r>
              <a:rPr lang="en-US" sz="3600" dirty="0"/>
              <a:t>Partnership </a:t>
            </a:r>
          </a:p>
        </p:txBody>
      </p:sp>
      <p:pic>
        <p:nvPicPr>
          <p:cNvPr id="1026" name="Picture 2" descr="C:\Users\JayR\Desktop\Jocelin_Chand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296865"/>
            <a:ext cx="3346345" cy="2561135"/>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a:extLst>
              <a:ext uri="{FF2B5EF4-FFF2-40B4-BE49-F238E27FC236}">
                <a16:creationId xmlns:a16="http://schemas.microsoft.com/office/drawing/2014/main" id="{C371C086-77E1-4DCA-8512-18AEB5A8CDBF}"/>
              </a:ext>
            </a:extLst>
          </p:cNvPr>
          <p:cNvSpPr/>
          <p:nvPr/>
        </p:nvSpPr>
        <p:spPr>
          <a:xfrm>
            <a:off x="76200" y="272922"/>
            <a:ext cx="3830266" cy="3586889"/>
          </a:xfrm>
          <a:prstGeom prst="ellipse">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Forest Service</a:t>
            </a:r>
          </a:p>
          <a:p>
            <a:pPr algn="ctr"/>
            <a:endParaRPr lang="en-US" sz="1200" dirty="0">
              <a:solidFill>
                <a:schemeClr val="tx1"/>
              </a:solidFill>
            </a:endParaRPr>
          </a:p>
          <a:p>
            <a:pPr marL="285750" indent="-285750" algn="ctr">
              <a:buFont typeface="Arial" panose="020B0604020202020204" pitchFamily="34" charset="0"/>
              <a:buChar char="•"/>
            </a:pPr>
            <a:r>
              <a:rPr lang="en-US" sz="1400" dirty="0">
                <a:solidFill>
                  <a:schemeClr val="tx1"/>
                </a:solidFill>
              </a:rPr>
              <a:t>Facilitates RA Orientation to Forest Service</a:t>
            </a:r>
          </a:p>
          <a:p>
            <a:pPr marL="285750" indent="-285750" algn="ctr">
              <a:buFont typeface="Arial" panose="020B0604020202020204" pitchFamily="34" charset="0"/>
              <a:buChar char="•"/>
            </a:pPr>
            <a:r>
              <a:rPr lang="en-US" sz="1400" dirty="0">
                <a:solidFill>
                  <a:schemeClr val="tx1"/>
                </a:solidFill>
              </a:rPr>
              <a:t>Promotes a Community of Learning</a:t>
            </a:r>
          </a:p>
          <a:p>
            <a:pPr marL="285750" indent="-285750" algn="ctr">
              <a:buFont typeface="Arial" panose="020B0604020202020204" pitchFamily="34" charset="0"/>
              <a:buChar char="•"/>
            </a:pPr>
            <a:r>
              <a:rPr lang="en-US" sz="1400" dirty="0">
                <a:solidFill>
                  <a:schemeClr val="tx1"/>
                </a:solidFill>
              </a:rPr>
              <a:t>Provides Training</a:t>
            </a:r>
          </a:p>
          <a:p>
            <a:pPr marL="285750" indent="-285750" algn="ctr">
              <a:buFont typeface="Arial" panose="020B0604020202020204" pitchFamily="34" charset="0"/>
              <a:buChar char="•"/>
            </a:pPr>
            <a:r>
              <a:rPr lang="en-US" sz="1400" dirty="0">
                <a:solidFill>
                  <a:schemeClr val="tx1"/>
                </a:solidFill>
              </a:rPr>
              <a:t>Review’s Performance</a:t>
            </a:r>
          </a:p>
          <a:p>
            <a:pPr marL="285750" indent="-285750" algn="ctr">
              <a:buFont typeface="Arial" panose="020B0604020202020204" pitchFamily="34" charset="0"/>
              <a:buChar char="•"/>
            </a:pPr>
            <a:r>
              <a:rPr lang="en-US" sz="1400" dirty="0">
                <a:solidFill>
                  <a:schemeClr val="tx1"/>
                </a:solidFill>
              </a:rPr>
              <a:t>Approves Timesheets, Travel and Training Arrangements</a:t>
            </a:r>
          </a:p>
          <a:p>
            <a:pPr marL="285750" indent="-285750" algn="ctr">
              <a:buFont typeface="Arial" panose="020B0604020202020204" pitchFamily="34" charset="0"/>
              <a:buChar char="•"/>
            </a:pPr>
            <a:r>
              <a:rPr lang="en-US" sz="1400" dirty="0">
                <a:solidFill>
                  <a:schemeClr val="tx1"/>
                </a:solidFill>
              </a:rPr>
              <a:t>Provides Mentorship &amp; Professional Development </a:t>
            </a:r>
          </a:p>
        </p:txBody>
      </p:sp>
      <p:sp>
        <p:nvSpPr>
          <p:cNvPr id="15" name="Oval 14">
            <a:extLst>
              <a:ext uri="{FF2B5EF4-FFF2-40B4-BE49-F238E27FC236}">
                <a16:creationId xmlns:a16="http://schemas.microsoft.com/office/drawing/2014/main" id="{141146CB-38D1-41CD-BF71-0D2343402E6A}"/>
              </a:ext>
            </a:extLst>
          </p:cNvPr>
          <p:cNvSpPr/>
          <p:nvPr/>
        </p:nvSpPr>
        <p:spPr>
          <a:xfrm>
            <a:off x="5089149" y="267414"/>
            <a:ext cx="3831336" cy="3584448"/>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Northwest Youth Corps</a:t>
            </a:r>
          </a:p>
          <a:p>
            <a:pPr algn="ctr"/>
            <a:endParaRPr lang="en-US" sz="1200" dirty="0">
              <a:solidFill>
                <a:schemeClr val="tx1"/>
              </a:solidFill>
            </a:endParaRPr>
          </a:p>
          <a:p>
            <a:pPr marL="285750" indent="-285750" algn="ctr">
              <a:buFont typeface="Arial" panose="020B0604020202020204" pitchFamily="34" charset="0"/>
              <a:buChar char="•"/>
            </a:pPr>
            <a:r>
              <a:rPr lang="en-US" sz="1400" dirty="0">
                <a:solidFill>
                  <a:schemeClr val="tx1"/>
                </a:solidFill>
              </a:rPr>
              <a:t>Manages Intern Benefits (Payroll, Workers Comp, Health Insurance, etc.)</a:t>
            </a:r>
          </a:p>
          <a:p>
            <a:pPr marL="285750" indent="-285750" algn="ctr">
              <a:buFont typeface="Arial" panose="020B0604020202020204" pitchFamily="34" charset="0"/>
              <a:buChar char="•"/>
            </a:pPr>
            <a:r>
              <a:rPr lang="en-US" sz="1400" dirty="0">
                <a:solidFill>
                  <a:schemeClr val="tx1"/>
                </a:solidFill>
              </a:rPr>
              <a:t>Provides Training and Professional Development Support (Distance and In-Person)</a:t>
            </a:r>
          </a:p>
          <a:p>
            <a:pPr marL="285750" indent="-285750" algn="ctr">
              <a:buFont typeface="Arial" panose="020B0604020202020204" pitchFamily="34" charset="0"/>
              <a:buChar char="•"/>
            </a:pPr>
            <a:r>
              <a:rPr lang="en-US" sz="1400" dirty="0">
                <a:solidFill>
                  <a:schemeClr val="tx1"/>
                </a:solidFill>
              </a:rPr>
              <a:t>Conducts Site Visits</a:t>
            </a:r>
          </a:p>
          <a:p>
            <a:pPr marL="285750" indent="-285750" algn="ctr">
              <a:buFont typeface="Arial" panose="020B0604020202020204" pitchFamily="34" charset="0"/>
              <a:buChar char="•"/>
            </a:pPr>
            <a:r>
              <a:rPr lang="en-US" sz="1400" dirty="0">
                <a:solidFill>
                  <a:schemeClr val="tx1"/>
                </a:solidFill>
              </a:rPr>
              <a:t>Tracks and Reports Performance (quarterly)</a:t>
            </a:r>
          </a:p>
        </p:txBody>
      </p:sp>
      <p:sp>
        <p:nvSpPr>
          <p:cNvPr id="16" name="Oval 15">
            <a:extLst>
              <a:ext uri="{FF2B5EF4-FFF2-40B4-BE49-F238E27FC236}">
                <a16:creationId xmlns:a16="http://schemas.microsoft.com/office/drawing/2014/main" id="{D86A3DAB-59BF-4765-AF2F-E69C94BEC3B5}"/>
              </a:ext>
            </a:extLst>
          </p:cNvPr>
          <p:cNvSpPr/>
          <p:nvPr/>
        </p:nvSpPr>
        <p:spPr>
          <a:xfrm>
            <a:off x="2656867" y="3317646"/>
            <a:ext cx="3830266" cy="3586889"/>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Resource Assistant Program (RAP) Intern</a:t>
            </a:r>
          </a:p>
          <a:p>
            <a:pPr algn="ctr"/>
            <a:endParaRPr lang="en-US" sz="1200" dirty="0">
              <a:solidFill>
                <a:schemeClr val="tx1"/>
              </a:solidFill>
            </a:endParaRPr>
          </a:p>
          <a:p>
            <a:pPr marL="285750" indent="-285750" algn="ctr">
              <a:buFont typeface="Arial" panose="020B0604020202020204" pitchFamily="34" charset="0"/>
              <a:buChar char="•"/>
            </a:pPr>
            <a:r>
              <a:rPr lang="en-US" sz="1400" dirty="0">
                <a:solidFill>
                  <a:schemeClr val="tx1"/>
                </a:solidFill>
              </a:rPr>
              <a:t>Works Collaboratively with USFS Staff to Complete Assigned Work Activities</a:t>
            </a:r>
          </a:p>
          <a:p>
            <a:pPr marL="285750" indent="-285750" algn="ctr">
              <a:buFont typeface="Arial" panose="020B0604020202020204" pitchFamily="34" charset="0"/>
              <a:buChar char="•"/>
            </a:pPr>
            <a:r>
              <a:rPr lang="en-US" sz="1400" dirty="0">
                <a:solidFill>
                  <a:schemeClr val="tx1"/>
                </a:solidFill>
              </a:rPr>
              <a:t>Develops Professional Goals </a:t>
            </a:r>
          </a:p>
          <a:p>
            <a:pPr marL="285750" indent="-285750" algn="ctr">
              <a:buFont typeface="Arial" panose="020B0604020202020204" pitchFamily="34" charset="0"/>
              <a:buChar char="•"/>
            </a:pPr>
            <a:r>
              <a:rPr lang="en-US" sz="1400" dirty="0">
                <a:solidFill>
                  <a:schemeClr val="tx1"/>
                </a:solidFill>
              </a:rPr>
              <a:t>Applies Critical Feedback to Improve Performance</a:t>
            </a:r>
          </a:p>
          <a:p>
            <a:pPr marL="285750" indent="-285750" algn="ctr">
              <a:buFont typeface="Arial" panose="020B0604020202020204" pitchFamily="34" charset="0"/>
              <a:buChar char="•"/>
            </a:pPr>
            <a:r>
              <a:rPr lang="en-US" sz="1400" dirty="0">
                <a:solidFill>
                  <a:schemeClr val="tx1"/>
                </a:solidFill>
              </a:rPr>
              <a:t>Actively Participates in Meetings, Unit Activities and Other Events</a:t>
            </a:r>
          </a:p>
        </p:txBody>
      </p:sp>
      <p:sp>
        <p:nvSpPr>
          <p:cNvPr id="8" name="Arrow: Left-Right 7">
            <a:extLst>
              <a:ext uri="{FF2B5EF4-FFF2-40B4-BE49-F238E27FC236}">
                <a16:creationId xmlns:a16="http://schemas.microsoft.com/office/drawing/2014/main" id="{7D36396D-CFDE-4C1D-9C78-5DD9D97A4F55}"/>
              </a:ext>
            </a:extLst>
          </p:cNvPr>
          <p:cNvSpPr/>
          <p:nvPr/>
        </p:nvSpPr>
        <p:spPr>
          <a:xfrm>
            <a:off x="4122390" y="1831038"/>
            <a:ext cx="750834" cy="4572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Left-Right 16">
            <a:extLst>
              <a:ext uri="{FF2B5EF4-FFF2-40B4-BE49-F238E27FC236}">
                <a16:creationId xmlns:a16="http://schemas.microsoft.com/office/drawing/2014/main" id="{6C076DC4-039E-4234-A42B-0F8627EE3AA4}"/>
              </a:ext>
            </a:extLst>
          </p:cNvPr>
          <p:cNvSpPr/>
          <p:nvPr/>
        </p:nvSpPr>
        <p:spPr>
          <a:xfrm rot="7284830">
            <a:off x="6629400" y="4191655"/>
            <a:ext cx="750834" cy="4572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Left-Right 17">
            <a:extLst>
              <a:ext uri="{FF2B5EF4-FFF2-40B4-BE49-F238E27FC236}">
                <a16:creationId xmlns:a16="http://schemas.microsoft.com/office/drawing/2014/main" id="{E26E890B-F587-4D58-9E4F-2BECD125B201}"/>
              </a:ext>
            </a:extLst>
          </p:cNvPr>
          <p:cNvSpPr/>
          <p:nvPr/>
        </p:nvSpPr>
        <p:spPr>
          <a:xfrm rot="13803306">
            <a:off x="1801696" y="4186704"/>
            <a:ext cx="750834" cy="457200"/>
          </a:xfrm>
          <a:prstGeom prst="lef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8482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566"/>
            <a:ext cx="8229600" cy="990600"/>
          </a:xfrm>
        </p:spPr>
        <p:txBody>
          <a:bodyPr/>
          <a:lstStyle/>
          <a:p>
            <a:r>
              <a:rPr lang="en-US" sz="4800" dirty="0"/>
              <a:t>Code of Professional Ethics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743200" y="1524000"/>
            <a:ext cx="3810000" cy="4873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0397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06832"/>
            <a:ext cx="8229600" cy="914400"/>
          </a:xfrm>
        </p:spPr>
        <p:txBody>
          <a:bodyPr>
            <a:normAutofit/>
          </a:bodyPr>
          <a:lstStyle/>
          <a:p>
            <a:r>
              <a:rPr lang="en-US" sz="4000" dirty="0"/>
              <a:t>Memorandum of Understanding</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2687614" y="1600200"/>
            <a:ext cx="3768771" cy="4850968"/>
          </a:xfrm>
        </p:spPr>
      </p:pic>
    </p:spTree>
    <p:extLst>
      <p:ext uri="{BB962C8B-B14F-4D97-AF65-F5344CB8AC3E}">
        <p14:creationId xmlns:p14="http://schemas.microsoft.com/office/powerpoint/2010/main" val="470050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337" y="495850"/>
            <a:ext cx="8229600" cy="838200"/>
          </a:xfrm>
        </p:spPr>
        <p:txBody>
          <a:bodyPr>
            <a:normAutofit/>
          </a:bodyPr>
          <a:lstStyle/>
          <a:p>
            <a:r>
              <a:rPr lang="en-US" sz="3600" dirty="0"/>
              <a:t>Emergency Contacts &amp; Med History</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685800" y="1447800"/>
            <a:ext cx="3839337"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1565873"/>
            <a:ext cx="3657600"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gender</a:t>
            </a:r>
          </a:p>
          <a:p>
            <a:pPr marL="285750" indent="-285750">
              <a:buFont typeface="Arial" panose="020B0604020202020204" pitchFamily="34" charset="0"/>
              <a:buChar char="•"/>
            </a:pPr>
            <a:r>
              <a:rPr lang="en-US" sz="2000" dirty="0"/>
              <a:t>Enter information for contact 1, 2 and 3</a:t>
            </a:r>
          </a:p>
          <a:p>
            <a:endParaRPr lang="en-US" sz="2000" dirty="0"/>
          </a:p>
          <a:p>
            <a:pPr marL="285750" indent="-285750">
              <a:buFont typeface="Arial" panose="020B0604020202020204" pitchFamily="34" charset="0"/>
              <a:buChar char="•"/>
            </a:pPr>
            <a:r>
              <a:rPr lang="en-US" sz="2000" dirty="0"/>
              <a:t>Are you allergic to any medications?</a:t>
            </a:r>
          </a:p>
          <a:p>
            <a:pPr marL="285750" indent="-285750">
              <a:buFont typeface="Arial" panose="020B0604020202020204" pitchFamily="34" charset="0"/>
              <a:buChar char="•"/>
            </a:pPr>
            <a:r>
              <a:rPr lang="en-US" sz="2000" dirty="0"/>
              <a:t>Do you have any other allergies?</a:t>
            </a:r>
          </a:p>
          <a:p>
            <a:pPr marL="285750" indent="-285750">
              <a:buFont typeface="Arial" panose="020B0604020202020204" pitchFamily="34" charset="0"/>
              <a:buChar char="•"/>
            </a:pPr>
            <a:r>
              <a:rPr lang="en-US" sz="2000" dirty="0"/>
              <a:t>Do you have any dietary restrictions?</a:t>
            </a:r>
          </a:p>
          <a:p>
            <a:pPr marL="285750" indent="-285750">
              <a:buFont typeface="Arial" panose="020B0604020202020204" pitchFamily="34" charset="0"/>
              <a:buChar char="•"/>
            </a:pPr>
            <a:r>
              <a:rPr lang="en-US" sz="2000" dirty="0"/>
              <a:t>If yes, please provide all necessary information</a:t>
            </a:r>
          </a:p>
          <a:p>
            <a:pPr marL="285750" indent="-285750">
              <a:buFont typeface="Arial" panose="020B0604020202020204" pitchFamily="34" charset="0"/>
              <a:buChar char="•"/>
            </a:pPr>
            <a:r>
              <a:rPr lang="en-US" sz="2000" dirty="0"/>
              <a:t>If no, please leave blank or enter “N/A”</a:t>
            </a:r>
          </a:p>
          <a:p>
            <a:endParaRPr lang="en-US" dirty="0"/>
          </a:p>
        </p:txBody>
      </p:sp>
    </p:spTree>
    <p:extLst>
      <p:ext uri="{BB962C8B-B14F-4D97-AF65-F5344CB8AC3E}">
        <p14:creationId xmlns:p14="http://schemas.microsoft.com/office/powerpoint/2010/main" val="35348009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Advance Program</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2743200" y="1524000"/>
            <a:ext cx="3833346" cy="4914350"/>
          </a:xfrm>
        </p:spPr>
      </p:pic>
    </p:spTree>
    <p:extLst>
      <p:ext uri="{BB962C8B-B14F-4D97-AF65-F5344CB8AC3E}">
        <p14:creationId xmlns:p14="http://schemas.microsoft.com/office/powerpoint/2010/main" val="2765159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Direct Deposit Form</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724959" y="1600200"/>
            <a:ext cx="3824847"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1828800"/>
            <a:ext cx="3657600" cy="2585323"/>
          </a:xfrm>
          <a:prstGeom prst="rect">
            <a:avLst/>
          </a:prstGeom>
          <a:noFill/>
        </p:spPr>
        <p:txBody>
          <a:bodyPr wrap="square" rtlCol="0">
            <a:spAutoFit/>
          </a:bodyPr>
          <a:lstStyle/>
          <a:p>
            <a:pPr marL="285750" indent="-285750">
              <a:buFont typeface="Arial" panose="020B0604020202020204" pitchFamily="34" charset="0"/>
              <a:buChar char="•"/>
            </a:pPr>
            <a:r>
              <a:rPr lang="en-US" dirty="0"/>
              <a:t>Select account type</a:t>
            </a:r>
          </a:p>
          <a:p>
            <a:pPr marL="285750" indent="-285750">
              <a:buFont typeface="Arial" panose="020B0604020202020204" pitchFamily="34" charset="0"/>
              <a:buChar char="•"/>
            </a:pPr>
            <a:r>
              <a:rPr lang="en-US" dirty="0"/>
              <a:t>Enter banking name &amp; routing number, account number, percentage/dollar amount to be deposited (enter 100% for whole paycheck)</a:t>
            </a:r>
          </a:p>
          <a:p>
            <a:pPr marL="285750" indent="-285750">
              <a:buFont typeface="Arial" panose="020B0604020202020204" pitchFamily="34" charset="0"/>
              <a:buChar char="•"/>
            </a:pPr>
            <a:r>
              <a:rPr lang="en-US" dirty="0"/>
              <a:t>If applicable, add second account and employee #</a:t>
            </a:r>
          </a:p>
        </p:txBody>
      </p:sp>
    </p:spTree>
    <p:extLst>
      <p:ext uri="{BB962C8B-B14F-4D97-AF65-F5344CB8AC3E}">
        <p14:creationId xmlns:p14="http://schemas.microsoft.com/office/powerpoint/2010/main" val="1194843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W-4</a:t>
            </a:r>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rcRect/>
          <a:stretch/>
        </p:blipFill>
        <p:spPr>
          <a:xfrm>
            <a:off x="724907" y="1647854"/>
            <a:ext cx="3819720" cy="4914350"/>
          </a:xfrm>
        </p:spPr>
      </p:pic>
      <p:sp>
        <p:nvSpPr>
          <p:cNvPr id="3" name="TextBox 2">
            <a:extLst>
              <a:ext uri="{FF2B5EF4-FFF2-40B4-BE49-F238E27FC236}">
                <a16:creationId xmlns:a16="http://schemas.microsoft.com/office/drawing/2014/main" id="{5DB5A1F1-F78D-416B-A5DC-151916B9310C}"/>
              </a:ext>
            </a:extLst>
          </p:cNvPr>
          <p:cNvSpPr txBox="1"/>
          <p:nvPr/>
        </p:nvSpPr>
        <p:spPr>
          <a:xfrm>
            <a:off x="4800600" y="2166037"/>
            <a:ext cx="3657600" cy="1938992"/>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withholding status</a:t>
            </a:r>
          </a:p>
          <a:p>
            <a:pPr marL="285750" indent="-285750">
              <a:buFont typeface="Arial" panose="020B0604020202020204" pitchFamily="34" charset="0"/>
              <a:buChar char="•"/>
            </a:pPr>
            <a:r>
              <a:rPr lang="en-US" sz="2000" dirty="0"/>
              <a:t>Enter number of allowances</a:t>
            </a:r>
          </a:p>
          <a:p>
            <a:pPr marL="285750" indent="-285750">
              <a:buFont typeface="Arial" panose="020B0604020202020204" pitchFamily="34" charset="0"/>
              <a:buChar char="•"/>
            </a:pPr>
            <a:r>
              <a:rPr lang="en-US" sz="2000" dirty="0"/>
              <a:t>If applicable, enter exemptions</a:t>
            </a:r>
          </a:p>
          <a:p>
            <a:endParaRPr lang="en-US" sz="2000" dirty="0"/>
          </a:p>
        </p:txBody>
      </p:sp>
    </p:spTree>
    <p:extLst>
      <p:ext uri="{BB962C8B-B14F-4D97-AF65-F5344CB8AC3E}">
        <p14:creationId xmlns:p14="http://schemas.microsoft.com/office/powerpoint/2010/main" val="31199253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Paperwork Check</a:t>
            </a:r>
          </a:p>
        </p:txBody>
      </p:sp>
      <p:sp>
        <p:nvSpPr>
          <p:cNvPr id="3" name="Content Placeholder 2"/>
          <p:cNvSpPr>
            <a:spLocks noGrp="1"/>
          </p:cNvSpPr>
          <p:nvPr>
            <p:ph sz="quarter" idx="1"/>
          </p:nvPr>
        </p:nvSpPr>
        <p:spPr>
          <a:xfrm>
            <a:off x="301752" y="1676400"/>
            <a:ext cx="8503920" cy="4422648"/>
          </a:xfrm>
          <a:solidFill>
            <a:schemeClr val="bg1"/>
          </a:solidFill>
        </p:spPr>
        <p:txBody>
          <a:bodyPr>
            <a:normAutofit/>
          </a:bodyPr>
          <a:lstStyle/>
          <a:p>
            <a:pPr marL="0" indent="0">
              <a:lnSpc>
                <a:spcPct val="150000"/>
              </a:lnSpc>
              <a:buNone/>
            </a:pPr>
            <a:r>
              <a:rPr lang="en-US" sz="2000" dirty="0">
                <a:solidFill>
                  <a:schemeClr val="tx1"/>
                </a:solidFill>
              </a:rPr>
              <a:t>Please review your documents to make sure you have:</a:t>
            </a:r>
          </a:p>
          <a:p>
            <a:pPr>
              <a:lnSpc>
                <a:spcPct val="150000"/>
              </a:lnSpc>
            </a:pPr>
            <a:r>
              <a:rPr lang="en-US" sz="2000" dirty="0">
                <a:solidFill>
                  <a:schemeClr val="tx1"/>
                </a:solidFill>
              </a:rPr>
              <a:t>Submitted ALL documents</a:t>
            </a:r>
          </a:p>
          <a:p>
            <a:pPr>
              <a:lnSpc>
                <a:spcPct val="150000"/>
              </a:lnSpc>
            </a:pPr>
            <a:r>
              <a:rPr lang="en-US" sz="2000" dirty="0">
                <a:solidFill>
                  <a:schemeClr val="tx1"/>
                </a:solidFill>
              </a:rPr>
              <a:t>All documents should have a status of “Accepted” or “Pending Admin Review”</a:t>
            </a:r>
          </a:p>
          <a:p>
            <a:pPr marL="0" indent="0">
              <a:lnSpc>
                <a:spcPct val="150000"/>
              </a:lnSpc>
              <a:buNone/>
            </a:pPr>
            <a:endParaRPr lang="en-US" sz="2000" dirty="0">
              <a:solidFill>
                <a:schemeClr val="tx1"/>
              </a:solidFill>
            </a:endParaRPr>
          </a:p>
          <a:p>
            <a:pPr marL="0" indent="0" algn="ctr">
              <a:lnSpc>
                <a:spcPct val="150000"/>
              </a:lnSpc>
              <a:buNone/>
            </a:pPr>
            <a:r>
              <a:rPr lang="en-US" sz="2000" b="1" dirty="0">
                <a:solidFill>
                  <a:schemeClr val="tx1"/>
                </a:solidFill>
              </a:rPr>
              <a:t>If any documents have a status of “Rejected” or “Not Yet Received”, please complete and submit those forms now</a:t>
            </a:r>
          </a:p>
          <a:p>
            <a:endParaRPr lang="en-US" dirty="0">
              <a:solidFill>
                <a:schemeClr val="tx1"/>
              </a:solidFill>
            </a:endParaRPr>
          </a:p>
        </p:txBody>
      </p:sp>
    </p:spTree>
    <p:extLst>
      <p:ext uri="{BB962C8B-B14F-4D97-AF65-F5344CB8AC3E}">
        <p14:creationId xmlns:p14="http://schemas.microsoft.com/office/powerpoint/2010/main" val="1570842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lstStyle/>
          <a:p>
            <a:r>
              <a:rPr lang="en-US" dirty="0"/>
              <a:t>Important Contact Information</a:t>
            </a:r>
          </a:p>
        </p:txBody>
      </p:sp>
      <p:sp>
        <p:nvSpPr>
          <p:cNvPr id="3" name="Content Placeholder 2"/>
          <p:cNvSpPr>
            <a:spLocks noGrp="1"/>
          </p:cNvSpPr>
          <p:nvPr>
            <p:ph idx="1"/>
          </p:nvPr>
        </p:nvSpPr>
        <p:spPr>
          <a:xfrm>
            <a:off x="914401" y="2590800"/>
            <a:ext cx="7620000" cy="3352800"/>
          </a:xfrm>
        </p:spPr>
        <p:txBody>
          <a:bodyPr>
            <a:normAutofit lnSpcReduction="10000"/>
          </a:bodyPr>
          <a:lstStyle/>
          <a:p>
            <a:r>
              <a:rPr lang="en-US" dirty="0">
                <a:solidFill>
                  <a:schemeClr val="tx1"/>
                </a:solidFill>
              </a:rPr>
              <a:t>Lev </a:t>
            </a:r>
            <a:r>
              <a:rPr lang="en-US" dirty="0" err="1">
                <a:solidFill>
                  <a:schemeClr val="tx1"/>
                </a:solidFill>
              </a:rPr>
              <a:t>Kellendy</a:t>
            </a:r>
            <a:r>
              <a:rPr lang="en-US" dirty="0">
                <a:solidFill>
                  <a:schemeClr val="tx1"/>
                </a:solidFill>
              </a:rPr>
              <a:t>, Conservation Internship Director</a:t>
            </a:r>
          </a:p>
          <a:p>
            <a:pPr lvl="1"/>
            <a:r>
              <a:rPr lang="en-US" dirty="0">
                <a:solidFill>
                  <a:schemeClr val="tx1"/>
                </a:solidFill>
                <a:hlinkClick r:id="rId2"/>
              </a:rPr>
              <a:t>levk@nwyouthcorps.org</a:t>
            </a:r>
            <a:r>
              <a:rPr lang="en-US" dirty="0">
                <a:solidFill>
                  <a:schemeClr val="tx1"/>
                </a:solidFill>
              </a:rPr>
              <a:t> | 208-805-0325</a:t>
            </a:r>
          </a:p>
          <a:p>
            <a:pPr lvl="1"/>
            <a:r>
              <a:rPr lang="en-US" dirty="0">
                <a:solidFill>
                  <a:schemeClr val="tx1"/>
                </a:solidFill>
              </a:rPr>
              <a:t>Office: 541-654-4706</a:t>
            </a:r>
          </a:p>
          <a:p>
            <a:r>
              <a:rPr lang="en-US" dirty="0">
                <a:solidFill>
                  <a:schemeClr val="tx1"/>
                </a:solidFill>
              </a:rPr>
              <a:t>Matthew Schlegel, Internship Program Coordinator</a:t>
            </a:r>
          </a:p>
          <a:p>
            <a:pPr lvl="1"/>
            <a:r>
              <a:rPr lang="en-US" dirty="0">
                <a:solidFill>
                  <a:schemeClr val="tx1"/>
                </a:solidFill>
                <a:hlinkClick r:id="rId3"/>
              </a:rPr>
              <a:t>matthews@idahocc.org</a:t>
            </a:r>
            <a:r>
              <a:rPr lang="en-US" dirty="0">
                <a:solidFill>
                  <a:schemeClr val="tx1"/>
                </a:solidFill>
              </a:rPr>
              <a:t> |  208-625-8402</a:t>
            </a:r>
          </a:p>
          <a:p>
            <a:pPr lvl="1"/>
            <a:r>
              <a:rPr lang="en-US" dirty="0">
                <a:solidFill>
                  <a:schemeClr val="tx1"/>
                </a:solidFill>
              </a:rPr>
              <a:t>Office: 208-593-7622</a:t>
            </a:r>
          </a:p>
          <a:p>
            <a:r>
              <a:rPr lang="en-US" dirty="0">
                <a:solidFill>
                  <a:schemeClr val="tx1"/>
                </a:solidFill>
              </a:rPr>
              <a:t>Abi Snow, Internship Program Coordinator</a:t>
            </a:r>
          </a:p>
          <a:p>
            <a:pPr lvl="1"/>
            <a:r>
              <a:rPr lang="en-US" dirty="0">
                <a:solidFill>
                  <a:schemeClr val="tx1"/>
                </a:solidFill>
                <a:hlinkClick r:id="rId4"/>
              </a:rPr>
              <a:t>abigails@nwyouthcorps.org</a:t>
            </a:r>
            <a:r>
              <a:rPr lang="en-US" dirty="0">
                <a:solidFill>
                  <a:schemeClr val="tx1"/>
                </a:solidFill>
              </a:rPr>
              <a:t> |541-521-3139</a:t>
            </a:r>
          </a:p>
          <a:p>
            <a:pPr lvl="1"/>
            <a:r>
              <a:rPr lang="en-US" dirty="0">
                <a:solidFill>
                  <a:schemeClr val="tx1"/>
                </a:solidFill>
              </a:rPr>
              <a:t>Office: 541-654-4704</a:t>
            </a:r>
          </a:p>
        </p:txBody>
      </p:sp>
    </p:spTree>
    <p:extLst>
      <p:ext uri="{BB962C8B-B14F-4D97-AF65-F5344CB8AC3E}">
        <p14:creationId xmlns:p14="http://schemas.microsoft.com/office/powerpoint/2010/main" val="397630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19399"/>
            <a:ext cx="8229600" cy="761999"/>
          </a:xfrm>
        </p:spPr>
        <p:txBody>
          <a:bodyPr>
            <a:noAutofit/>
          </a:bodyPr>
          <a:lstStyle/>
          <a:p>
            <a:pPr marL="0" indent="0" algn="ctr">
              <a:buNone/>
            </a:pPr>
            <a:r>
              <a:rPr lang="en-US" sz="4800" dirty="0"/>
              <a:t> Thank you!</a:t>
            </a:r>
          </a:p>
        </p:txBody>
      </p:sp>
      <p:pic>
        <p:nvPicPr>
          <p:cNvPr id="70659" name="Picture 3" descr="P:\Conservation Programs\Internships\USFS RAP\2017 Photos\IMG_39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86964" y="3810000"/>
            <a:ext cx="2061685" cy="2819398"/>
          </a:xfrm>
          <a:prstGeom prst="rect">
            <a:avLst/>
          </a:prstGeom>
          <a:noFill/>
          <a:extLst>
            <a:ext uri="{909E8E84-426E-40DD-AFC4-6F175D3DCCD1}">
              <a14:hiddenFill xmlns:a14="http://schemas.microsoft.com/office/drawing/2010/main">
                <a:solidFill>
                  <a:srgbClr val="FFFFFF"/>
                </a:solidFill>
              </a14:hiddenFill>
            </a:ext>
          </a:extLst>
        </p:spPr>
      </p:pic>
      <p:pic>
        <p:nvPicPr>
          <p:cNvPr id="70660" name="Picture 4" descr="P:\Conservation Programs\Internships\Photos\2016\RAP Pict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4038600"/>
            <a:ext cx="4905977" cy="2590799"/>
          </a:xfrm>
          <a:prstGeom prst="rect">
            <a:avLst/>
          </a:prstGeom>
          <a:noFill/>
          <a:extLst>
            <a:ext uri="{909E8E84-426E-40DD-AFC4-6F175D3DCCD1}">
              <a14:hiddenFill xmlns:a14="http://schemas.microsoft.com/office/drawing/2010/main">
                <a:solidFill>
                  <a:srgbClr val="FFFFFF"/>
                </a:solidFill>
              </a14:hiddenFill>
            </a:ext>
          </a:extLst>
        </p:spPr>
      </p:pic>
      <p:pic>
        <p:nvPicPr>
          <p:cNvPr id="70661" name="Picture 5" descr="C:\Users\JayR\AppData\Local\Microsoft\Windows\Temporary Internet Files\Content.Outlook\F19OW7DE\IndianCree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7000" y="141889"/>
            <a:ext cx="1771650" cy="2525109"/>
          </a:xfrm>
          <a:prstGeom prst="rect">
            <a:avLst/>
          </a:prstGeom>
          <a:noFill/>
          <a:extLst>
            <a:ext uri="{909E8E84-426E-40DD-AFC4-6F175D3DCCD1}">
              <a14:hiddenFill xmlns:a14="http://schemas.microsoft.com/office/drawing/2010/main">
                <a:solidFill>
                  <a:srgbClr val="FFFFFF"/>
                </a:solidFill>
              </a14:hiddenFill>
            </a:ext>
          </a:extLst>
        </p:spPr>
      </p:pic>
      <p:pic>
        <p:nvPicPr>
          <p:cNvPr id="70662" name="Picture 6" descr="C:\Users\JayR\AppData\Local\Microsoft\Windows\Temporary Internet Files\Content.Outlook\F19OW7DE\LoganValley_fen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141889"/>
            <a:ext cx="2971800" cy="2563313"/>
          </a:xfrm>
          <a:prstGeom prst="rect">
            <a:avLst/>
          </a:prstGeom>
          <a:noFill/>
          <a:extLst>
            <a:ext uri="{909E8E84-426E-40DD-AFC4-6F175D3DCCD1}">
              <a14:hiddenFill xmlns:a14="http://schemas.microsoft.com/office/drawing/2010/main">
                <a:solidFill>
                  <a:srgbClr val="FFFFFF"/>
                </a:solidFill>
              </a14:hiddenFill>
            </a:ext>
          </a:extLst>
        </p:spPr>
      </p:pic>
      <p:pic>
        <p:nvPicPr>
          <p:cNvPr id="70663" name="Picture 7" descr="C:\Users\JayR\AppData\Local\Microsoft\Windows\Temporary Internet Files\Content.Outlook\F19OW7DE\RAP 1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37691" y="157244"/>
            <a:ext cx="1330286" cy="2532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242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33146"/>
            <a:ext cx="5257800" cy="685800"/>
          </a:xfrm>
        </p:spPr>
        <p:txBody>
          <a:bodyPr/>
          <a:lstStyle/>
          <a:p>
            <a:r>
              <a:rPr lang="en-US" sz="3600" dirty="0"/>
              <a:t>Northwest Youth Corps </a:t>
            </a:r>
          </a:p>
        </p:txBody>
      </p:sp>
      <p:sp>
        <p:nvSpPr>
          <p:cNvPr id="7" name="Content Placeholder 6"/>
          <p:cNvSpPr>
            <a:spLocks noGrp="1"/>
          </p:cNvSpPr>
          <p:nvPr>
            <p:ph idx="1"/>
          </p:nvPr>
        </p:nvSpPr>
        <p:spPr>
          <a:xfrm>
            <a:off x="457200" y="1490217"/>
            <a:ext cx="8686800" cy="914400"/>
          </a:xfrm>
        </p:spPr>
        <p:txBody>
          <a:bodyPr>
            <a:noAutofit/>
          </a:bodyPr>
          <a:lstStyle/>
          <a:p>
            <a:pPr marL="0" indent="0">
              <a:buNone/>
            </a:pPr>
            <a:r>
              <a:rPr lang="en-US" sz="2000" dirty="0">
                <a:solidFill>
                  <a:schemeClr val="tx1"/>
                </a:solidFill>
                <a:latin typeface="Palatino Linotype" panose="02040502050505030304" pitchFamily="18" charset="0"/>
              </a:rPr>
              <a:t>Mission:</a:t>
            </a:r>
          </a:p>
          <a:p>
            <a:pPr marL="0" indent="0">
              <a:buNone/>
            </a:pPr>
            <a:r>
              <a:rPr lang="en-US" sz="1800" dirty="0">
                <a:solidFill>
                  <a:schemeClr val="tx1"/>
                </a:solidFill>
                <a:latin typeface="Palatino Linotype" panose="02040502050505030304" pitchFamily="18" charset="0"/>
              </a:rPr>
              <a:t>Northwest Youth Corps and Idaho Conservation Corps offer a challenging education and job-training experience that helps youth and young adults from diverse backgrounds develop the skills they need to lead full and productive lives.</a:t>
            </a:r>
          </a:p>
        </p:txBody>
      </p:sp>
      <p:pic>
        <p:nvPicPr>
          <p:cNvPr id="2054" name="Picture 6" descr="http://www.nwyouthcorps.org/images/crewl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251" y="4609680"/>
            <a:ext cx="8534400" cy="17526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CDF242C-F1DD-4FF2-AE17-7828EA8A5DCD}"/>
              </a:ext>
            </a:extLst>
          </p:cNvPr>
          <p:cNvSpPr txBox="1"/>
          <p:nvPr/>
        </p:nvSpPr>
        <p:spPr>
          <a:xfrm>
            <a:off x="455428" y="2909243"/>
            <a:ext cx="8534400" cy="1188723"/>
          </a:xfrm>
          <a:prstGeom prst="rect">
            <a:avLst/>
          </a:prstGeom>
          <a:noFill/>
        </p:spPr>
        <p:txBody>
          <a:bodyPr wrap="square" rtlCol="0">
            <a:spAutoFit/>
          </a:bodyPr>
          <a:lstStyle/>
          <a:p>
            <a:r>
              <a:rPr lang="en-US" sz="2000" dirty="0">
                <a:latin typeface="Palatino Linotype" panose="02040502050505030304" pitchFamily="18" charset="0"/>
              </a:rPr>
              <a:t>History:</a:t>
            </a:r>
          </a:p>
          <a:p>
            <a:pPr marL="285750" indent="-285750">
              <a:lnSpc>
                <a:spcPct val="150000"/>
              </a:lnSpc>
              <a:buFont typeface="Arial" panose="020B0604020202020204" pitchFamily="34" charset="0"/>
              <a:buChar char="•"/>
            </a:pPr>
            <a:r>
              <a:rPr lang="en-US" dirty="0">
                <a:latin typeface="Palatino Linotype" panose="02040502050505030304" pitchFamily="18" charset="0"/>
              </a:rPr>
              <a:t>Created in 1984 (Founder Art Pope)</a:t>
            </a:r>
          </a:p>
          <a:p>
            <a:pPr marL="285750" indent="-285750">
              <a:lnSpc>
                <a:spcPct val="150000"/>
              </a:lnSpc>
              <a:buFont typeface="Arial" panose="020B0604020202020204" pitchFamily="34" charset="0"/>
              <a:buChar char="•"/>
            </a:pPr>
            <a:r>
              <a:rPr lang="en-US" dirty="0">
                <a:latin typeface="Palatino Linotype" panose="02040502050505030304" pitchFamily="18" charset="0"/>
              </a:rPr>
              <a:t>Modeled after the historic Civilian Conservation Corps of the 1930's</a:t>
            </a:r>
          </a:p>
        </p:txBody>
      </p:sp>
      <p:pic>
        <p:nvPicPr>
          <p:cNvPr id="9" name="Picture 2">
            <a:extLst>
              <a:ext uri="{FF2B5EF4-FFF2-40B4-BE49-F238E27FC236}">
                <a16:creationId xmlns:a16="http://schemas.microsoft.com/office/drawing/2014/main" id="{92E9F09A-492B-4BD4-A542-D927FC5DE2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180439"/>
            <a:ext cx="989714" cy="1079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Logo&#10;&#10;Description automatically generated">
            <a:extLst>
              <a:ext uri="{FF2B5EF4-FFF2-40B4-BE49-F238E27FC236}">
                <a16:creationId xmlns:a16="http://schemas.microsoft.com/office/drawing/2014/main" id="{96703531-52F6-487C-B041-819CEF22B31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107" y="290246"/>
            <a:ext cx="1371207" cy="1371600"/>
          </a:xfrm>
          <a:prstGeom prst="rect">
            <a:avLst/>
          </a:prstGeom>
        </p:spPr>
      </p:pic>
    </p:spTree>
    <p:extLst>
      <p:ext uri="{BB962C8B-B14F-4D97-AF65-F5344CB8AC3E}">
        <p14:creationId xmlns:p14="http://schemas.microsoft.com/office/powerpoint/2010/main" val="23634833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99936"/>
            <a:ext cx="6589199" cy="1280890"/>
          </a:xfrm>
        </p:spPr>
        <p:txBody>
          <a:bodyPr/>
          <a:lstStyle/>
          <a:p>
            <a:r>
              <a:rPr lang="en-US" sz="3200" dirty="0"/>
              <a:t>Northwest Youth Corps &amp; Idaho Conservation Corps</a:t>
            </a:r>
          </a:p>
        </p:txBody>
      </p:sp>
      <p:sp>
        <p:nvSpPr>
          <p:cNvPr id="4" name="Content Placeholder 3"/>
          <p:cNvSpPr>
            <a:spLocks noGrp="1"/>
          </p:cNvSpPr>
          <p:nvPr>
            <p:ph idx="1"/>
          </p:nvPr>
        </p:nvSpPr>
        <p:spPr>
          <a:xfrm>
            <a:off x="6627627" y="4267200"/>
            <a:ext cx="2489567" cy="2345678"/>
          </a:xfrm>
        </p:spPr>
        <p:txBody>
          <a:bodyPr>
            <a:noAutofit/>
          </a:bodyPr>
          <a:lstStyle/>
          <a:p>
            <a:pPr marL="0" indent="0">
              <a:buNone/>
            </a:pPr>
            <a:r>
              <a:rPr lang="en-US" sz="2000" b="1" dirty="0">
                <a:solidFill>
                  <a:schemeClr val="tx1"/>
                </a:solidFill>
                <a:latin typeface="+mn-lt"/>
              </a:rPr>
              <a:t>Core Values</a:t>
            </a:r>
          </a:p>
          <a:p>
            <a:r>
              <a:rPr lang="en-US" sz="2000" b="1" dirty="0">
                <a:solidFill>
                  <a:schemeClr val="tx1"/>
                </a:solidFill>
                <a:latin typeface="+mn-lt"/>
              </a:rPr>
              <a:t>Education</a:t>
            </a:r>
          </a:p>
          <a:p>
            <a:r>
              <a:rPr lang="en-US" sz="2000" b="1" dirty="0">
                <a:solidFill>
                  <a:schemeClr val="tx1"/>
                </a:solidFill>
                <a:latin typeface="+mn-lt"/>
              </a:rPr>
              <a:t>Leadership</a:t>
            </a:r>
          </a:p>
          <a:p>
            <a:r>
              <a:rPr lang="en-US" sz="2000" b="1" dirty="0">
                <a:solidFill>
                  <a:schemeClr val="tx1"/>
                </a:solidFill>
                <a:latin typeface="+mn-lt"/>
              </a:rPr>
              <a:t>Community</a:t>
            </a:r>
          </a:p>
          <a:p>
            <a:r>
              <a:rPr lang="en-US" sz="2000" b="1" dirty="0">
                <a:solidFill>
                  <a:schemeClr val="tx1"/>
                </a:solidFill>
                <a:latin typeface="+mn-lt"/>
              </a:rPr>
              <a:t>Empowerment</a:t>
            </a:r>
          </a:p>
          <a:p>
            <a:r>
              <a:rPr lang="en-US" sz="2000" b="1" dirty="0">
                <a:solidFill>
                  <a:schemeClr val="tx1"/>
                </a:solidFill>
                <a:latin typeface="+mn-lt"/>
              </a:rPr>
              <a:t>Challenge</a:t>
            </a:r>
            <a:endParaRPr lang="en-US" sz="3600" b="1" dirty="0">
              <a:solidFill>
                <a:schemeClr val="tx1"/>
              </a:solidFill>
              <a:latin typeface="+mn-lt"/>
            </a:endParaRPr>
          </a:p>
        </p:txBody>
      </p:sp>
      <p:pic>
        <p:nvPicPr>
          <p:cNvPr id="1026" name="Picture 2" descr="C:\Users\haleydl\Desktop\AC Orientation\Images\Hat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13978"/>
            <a:ext cx="3705498"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Z:\For natalie\General\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13205" y="1598711"/>
            <a:ext cx="3603990" cy="23949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F081086-0B4C-4C47-AA34-6AF9368846D3}"/>
              </a:ext>
            </a:extLst>
          </p:cNvPr>
          <p:cNvSpPr txBox="1"/>
          <p:nvPr/>
        </p:nvSpPr>
        <p:spPr>
          <a:xfrm>
            <a:off x="579359" y="3566031"/>
            <a:ext cx="4804022" cy="1200329"/>
          </a:xfrm>
          <a:prstGeom prst="rect">
            <a:avLst/>
          </a:prstGeom>
          <a:noFill/>
        </p:spPr>
        <p:txBody>
          <a:bodyPr wrap="square" rtlCol="0">
            <a:spAutoFit/>
          </a:bodyPr>
          <a:lstStyle/>
          <a:p>
            <a:r>
              <a:rPr lang="en-US" u="sng" dirty="0"/>
              <a:t>Internship Programming</a:t>
            </a:r>
          </a:p>
          <a:p>
            <a:pPr marL="285750" indent="-285750">
              <a:buFont typeface="Arial" panose="020B0604020202020204" pitchFamily="34" charset="0"/>
              <a:buChar char="•"/>
            </a:pPr>
            <a:r>
              <a:rPr lang="en-US" dirty="0"/>
              <a:t>USFS Resource Assistant Program  (RAP)</a:t>
            </a:r>
          </a:p>
          <a:p>
            <a:pPr marL="285750" indent="-285750">
              <a:buFont typeface="Arial" panose="020B0604020202020204" pitchFamily="34" charset="0"/>
              <a:buChar char="•"/>
            </a:pPr>
            <a:r>
              <a:rPr lang="en-US" dirty="0"/>
              <a:t>Conservation Internship Program</a:t>
            </a:r>
          </a:p>
          <a:p>
            <a:pPr marL="285750" indent="-285750">
              <a:buFont typeface="Arial" panose="020B0604020202020204" pitchFamily="34" charset="0"/>
              <a:buChar char="•"/>
            </a:pPr>
            <a:r>
              <a:rPr lang="en-US" dirty="0"/>
              <a:t>AmeriCorps Internship Program</a:t>
            </a:r>
          </a:p>
        </p:txBody>
      </p:sp>
      <p:sp>
        <p:nvSpPr>
          <p:cNvPr id="12" name="TextBox 11">
            <a:extLst>
              <a:ext uri="{FF2B5EF4-FFF2-40B4-BE49-F238E27FC236}">
                <a16:creationId xmlns:a16="http://schemas.microsoft.com/office/drawing/2014/main" id="{C04B6EE9-99EE-4D70-BB88-29ED3293A2C6}"/>
              </a:ext>
            </a:extLst>
          </p:cNvPr>
          <p:cNvSpPr txBox="1"/>
          <p:nvPr/>
        </p:nvSpPr>
        <p:spPr>
          <a:xfrm>
            <a:off x="4250452" y="4911759"/>
            <a:ext cx="2060822" cy="1200329"/>
          </a:xfrm>
          <a:prstGeom prst="rect">
            <a:avLst/>
          </a:prstGeom>
          <a:noFill/>
        </p:spPr>
        <p:txBody>
          <a:bodyPr wrap="square" rtlCol="0">
            <a:spAutoFit/>
          </a:bodyPr>
          <a:lstStyle/>
          <a:p>
            <a:r>
              <a:rPr lang="en-US" u="sng" dirty="0"/>
              <a:t>Operating Sites: </a:t>
            </a:r>
          </a:p>
          <a:p>
            <a:pPr marL="285750" indent="-285750">
              <a:buFont typeface="Arial" panose="020B0604020202020204" pitchFamily="34" charset="0"/>
              <a:buChar char="•"/>
            </a:pPr>
            <a:r>
              <a:rPr lang="en-US" dirty="0"/>
              <a:t>Eugene, OR</a:t>
            </a:r>
          </a:p>
          <a:p>
            <a:pPr marL="285750" indent="-285750">
              <a:buFont typeface="Arial" panose="020B0604020202020204" pitchFamily="34" charset="0"/>
              <a:buChar char="•"/>
            </a:pPr>
            <a:r>
              <a:rPr lang="en-US" dirty="0"/>
              <a:t>Tacoma, WA</a:t>
            </a:r>
          </a:p>
          <a:p>
            <a:pPr marL="285750" indent="-285750">
              <a:buFont typeface="Arial" panose="020B0604020202020204" pitchFamily="34" charset="0"/>
              <a:buChar char="•"/>
            </a:pPr>
            <a:r>
              <a:rPr lang="en-US" dirty="0"/>
              <a:t>Boise, ID </a:t>
            </a:r>
          </a:p>
        </p:txBody>
      </p:sp>
      <p:sp>
        <p:nvSpPr>
          <p:cNvPr id="13" name="TextBox 12">
            <a:extLst>
              <a:ext uri="{FF2B5EF4-FFF2-40B4-BE49-F238E27FC236}">
                <a16:creationId xmlns:a16="http://schemas.microsoft.com/office/drawing/2014/main" id="{A0C2B376-12AE-40AA-A019-9D2FCEFC4982}"/>
              </a:ext>
            </a:extLst>
          </p:cNvPr>
          <p:cNvSpPr txBox="1"/>
          <p:nvPr/>
        </p:nvSpPr>
        <p:spPr>
          <a:xfrm>
            <a:off x="560205" y="2091893"/>
            <a:ext cx="4953000" cy="1200329"/>
          </a:xfrm>
          <a:prstGeom prst="rect">
            <a:avLst/>
          </a:prstGeom>
          <a:noFill/>
        </p:spPr>
        <p:txBody>
          <a:bodyPr wrap="square" rtlCol="0">
            <a:spAutoFit/>
          </a:bodyPr>
          <a:lstStyle/>
          <a:p>
            <a:r>
              <a:rPr lang="en-US" u="sng" dirty="0"/>
              <a:t>Youth and Young Adult Programming</a:t>
            </a:r>
          </a:p>
          <a:p>
            <a:pPr marL="285750" indent="-285750">
              <a:buFont typeface="Arial" panose="020B0604020202020204" pitchFamily="34" charset="0"/>
              <a:buChar char="•"/>
            </a:pPr>
            <a:r>
              <a:rPr lang="en-US" dirty="0"/>
              <a:t>Serve 1,000 participants per year 19 – 26</a:t>
            </a:r>
          </a:p>
          <a:p>
            <a:pPr marL="285750" indent="-285750">
              <a:buFont typeface="Arial" panose="020B0604020202020204" pitchFamily="34" charset="0"/>
              <a:buChar char="•"/>
            </a:pPr>
            <a:r>
              <a:rPr lang="en-US" dirty="0"/>
              <a:t>Residential and non-residential offerings</a:t>
            </a:r>
          </a:p>
          <a:p>
            <a:pPr marL="285750" indent="-285750">
              <a:buFont typeface="Arial" panose="020B0604020202020204" pitchFamily="34" charset="0"/>
              <a:buChar char="•"/>
            </a:pPr>
            <a:r>
              <a:rPr lang="en-US" dirty="0"/>
              <a:t>Accredited curriculum</a:t>
            </a:r>
          </a:p>
        </p:txBody>
      </p:sp>
      <p:pic>
        <p:nvPicPr>
          <p:cNvPr id="10" name="Picture 9" descr="Logo, company name&#10;&#10;Description automatically generated">
            <a:extLst>
              <a:ext uri="{FF2B5EF4-FFF2-40B4-BE49-F238E27FC236}">
                <a16:creationId xmlns:a16="http://schemas.microsoft.com/office/drawing/2014/main" id="{AC5FFC29-9B80-401B-8557-60697B9AAE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7993" y="90333"/>
            <a:ext cx="1371207" cy="1371600"/>
          </a:xfrm>
          <a:prstGeom prst="rect">
            <a:avLst/>
          </a:prstGeom>
        </p:spPr>
      </p:pic>
    </p:spTree>
    <p:extLst>
      <p:ext uri="{BB962C8B-B14F-4D97-AF65-F5344CB8AC3E}">
        <p14:creationId xmlns:p14="http://schemas.microsoft.com/office/powerpoint/2010/main" val="2069775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136705"/>
            <a:ext cx="5638800" cy="3767397"/>
          </a:xfrm>
        </p:spPr>
        <p:txBody>
          <a:bodyPr>
            <a:normAutofit fontScale="92500" lnSpcReduction="20000"/>
          </a:bodyPr>
          <a:lstStyle/>
          <a:p>
            <a:r>
              <a:rPr lang="en-US" sz="2000" dirty="0">
                <a:solidFill>
                  <a:schemeClr val="tx1"/>
                </a:solidFill>
              </a:rPr>
              <a:t>The Conservation Internship program is designed to provide hands-on training and experience to those interested in pursuing employment with land and water resource management agencies.</a:t>
            </a:r>
          </a:p>
          <a:p>
            <a:pPr marL="0" indent="0">
              <a:buNone/>
            </a:pPr>
            <a:endParaRPr lang="en-US" sz="2000" dirty="0">
              <a:solidFill>
                <a:schemeClr val="tx1"/>
              </a:solidFill>
            </a:endParaRPr>
          </a:p>
        </p:txBody>
      </p:sp>
      <p:sp>
        <p:nvSpPr>
          <p:cNvPr id="4" name="Content Placeholder 3"/>
          <p:cNvSpPr>
            <a:spLocks noGrp="1"/>
          </p:cNvSpPr>
          <p:nvPr>
            <p:ph sz="half" idx="2"/>
          </p:nvPr>
        </p:nvSpPr>
        <p:spPr>
          <a:xfrm>
            <a:off x="5658351" y="2149872"/>
            <a:ext cx="3352800" cy="4484801"/>
          </a:xfrm>
        </p:spPr>
        <p:txBody>
          <a:bodyPr>
            <a:normAutofit fontScale="92500" lnSpcReduction="20000"/>
          </a:bodyPr>
          <a:lstStyle/>
          <a:p>
            <a:r>
              <a:rPr lang="en-US" dirty="0">
                <a:solidFill>
                  <a:schemeClr val="tx1"/>
                </a:solidFill>
              </a:rPr>
              <a:t>Terms are 3-10 months</a:t>
            </a:r>
          </a:p>
          <a:p>
            <a:r>
              <a:rPr lang="en-US" dirty="0">
                <a:solidFill>
                  <a:schemeClr val="tx1"/>
                </a:solidFill>
              </a:rPr>
              <a:t>Project types may include:</a:t>
            </a:r>
          </a:p>
          <a:p>
            <a:endParaRPr lang="en-US" sz="1300" dirty="0">
              <a:solidFill>
                <a:schemeClr val="tx1"/>
              </a:solidFill>
            </a:endParaRPr>
          </a:p>
          <a:p>
            <a:pPr lvl="1"/>
            <a:r>
              <a:rPr lang="en-US" dirty="0">
                <a:solidFill>
                  <a:schemeClr val="tx1"/>
                </a:solidFill>
              </a:rPr>
              <a:t>Restoring and improving public lands and waters</a:t>
            </a:r>
          </a:p>
          <a:p>
            <a:pPr lvl="1"/>
            <a:r>
              <a:rPr lang="en-US" dirty="0">
                <a:solidFill>
                  <a:schemeClr val="tx1"/>
                </a:solidFill>
              </a:rPr>
              <a:t>Invasive species inventory and treatment</a:t>
            </a:r>
          </a:p>
          <a:p>
            <a:pPr lvl="1"/>
            <a:r>
              <a:rPr lang="en-US" dirty="0">
                <a:solidFill>
                  <a:schemeClr val="tx1"/>
                </a:solidFill>
              </a:rPr>
              <a:t>Trail maintenance and recreation infrastructure</a:t>
            </a:r>
          </a:p>
          <a:p>
            <a:pPr lvl="1"/>
            <a:r>
              <a:rPr lang="en-US" dirty="0">
                <a:solidFill>
                  <a:schemeClr val="tx1"/>
                </a:solidFill>
              </a:rPr>
              <a:t>Community engagement</a:t>
            </a:r>
          </a:p>
          <a:p>
            <a:pPr lvl="1"/>
            <a:r>
              <a:rPr lang="en-US" dirty="0">
                <a:solidFill>
                  <a:schemeClr val="tx1"/>
                </a:solidFill>
              </a:rPr>
              <a:t>Outdoor recreation</a:t>
            </a:r>
          </a:p>
          <a:p>
            <a:pPr lvl="1"/>
            <a:r>
              <a:rPr lang="en-US" dirty="0">
                <a:solidFill>
                  <a:schemeClr val="tx1"/>
                </a:solidFill>
              </a:rPr>
              <a:t>Natural resource data collection</a:t>
            </a:r>
          </a:p>
          <a:p>
            <a:pPr lvl="1"/>
            <a:endParaRPr lang="en-US" dirty="0">
              <a:solidFill>
                <a:schemeClr val="tx1"/>
              </a:solidFill>
            </a:endParaRPr>
          </a:p>
          <a:p>
            <a:pPr marL="57150" indent="0" algn="ctr">
              <a:buNone/>
            </a:pPr>
            <a:r>
              <a:rPr lang="en-US" sz="1700" dirty="0">
                <a:hlinkClick r:id="rId2"/>
              </a:rPr>
              <a:t>https://www.nwyouthcorps.org/internresources/</a:t>
            </a:r>
            <a:r>
              <a:rPr lang="en-US" sz="1700" dirty="0"/>
              <a:t> </a:t>
            </a:r>
          </a:p>
          <a:p>
            <a:pPr marL="57150" indent="0">
              <a:buNone/>
            </a:pPr>
            <a:endParaRPr lang="en-US" dirty="0">
              <a:solidFill>
                <a:schemeClr val="tx1"/>
              </a:solidFill>
            </a:endParaRPr>
          </a:p>
        </p:txBody>
      </p:sp>
      <p:pic>
        <p:nvPicPr>
          <p:cNvPr id="2050" name="Picture 2" descr="E:\Outreach Materials\generic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2400"/>
            <a:ext cx="3657600" cy="181087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914" y="3429000"/>
            <a:ext cx="4261798" cy="3196348"/>
          </a:xfrm>
          <a:prstGeom prst="rect">
            <a:avLst/>
          </a:prstGeom>
        </p:spPr>
      </p:pic>
    </p:spTree>
    <p:extLst>
      <p:ext uri="{BB962C8B-B14F-4D97-AF65-F5344CB8AC3E}">
        <p14:creationId xmlns:p14="http://schemas.microsoft.com/office/powerpoint/2010/main" val="99140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uman re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1140" y="4094195"/>
            <a:ext cx="3963787" cy="264441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8229600" cy="787129"/>
          </a:xfrm>
        </p:spPr>
        <p:txBody>
          <a:bodyPr/>
          <a:lstStyle/>
          <a:p>
            <a:r>
              <a:rPr lang="en-US" sz="3600" dirty="0"/>
              <a:t>Member Benefits</a:t>
            </a:r>
          </a:p>
        </p:txBody>
      </p:sp>
      <p:sp>
        <p:nvSpPr>
          <p:cNvPr id="3" name="Content Placeholder 2"/>
          <p:cNvSpPr>
            <a:spLocks noGrp="1"/>
          </p:cNvSpPr>
          <p:nvPr>
            <p:ph idx="1"/>
          </p:nvPr>
        </p:nvSpPr>
        <p:spPr>
          <a:xfrm>
            <a:off x="219635" y="2665275"/>
            <a:ext cx="8610600" cy="1754325"/>
          </a:xfrm>
        </p:spPr>
        <p:txBody>
          <a:bodyPr>
            <a:normAutofit/>
          </a:bodyPr>
          <a:lstStyle/>
          <a:p>
            <a:pPr marL="0" indent="0">
              <a:buNone/>
            </a:pPr>
            <a:r>
              <a:rPr lang="en-US" sz="1800" dirty="0">
                <a:solidFill>
                  <a:schemeClr val="tx1"/>
                </a:solidFill>
                <a:latin typeface="Palatino Linotype" panose="02040502050505030304" pitchFamily="18" charset="0"/>
              </a:rPr>
              <a:t>Career pathways </a:t>
            </a:r>
          </a:p>
          <a:p>
            <a:r>
              <a:rPr lang="en-US" sz="1800" dirty="0">
                <a:solidFill>
                  <a:schemeClr val="tx1"/>
                </a:solidFill>
                <a:latin typeface="Palatino Linotype" panose="02040502050505030304" pitchFamily="18" charset="0"/>
              </a:rPr>
              <a:t>Two-years of </a:t>
            </a:r>
            <a:r>
              <a:rPr lang="en-US" sz="1800" b="1" dirty="0">
                <a:solidFill>
                  <a:schemeClr val="tx1"/>
                </a:solidFill>
                <a:latin typeface="Palatino Linotype" panose="02040502050505030304" pitchFamily="18" charset="0"/>
              </a:rPr>
              <a:t>Direct Hire Authority </a:t>
            </a:r>
            <a:r>
              <a:rPr lang="en-US" sz="1800" dirty="0">
                <a:solidFill>
                  <a:schemeClr val="tx1"/>
                </a:solidFill>
                <a:latin typeface="Palatino Linotype" panose="02040502050505030304" pitchFamily="18" charset="0"/>
              </a:rPr>
              <a:t>upon successful completion</a:t>
            </a:r>
          </a:p>
          <a:p>
            <a:pPr lvl="1"/>
            <a:r>
              <a:rPr lang="en-US" sz="1400" dirty="0">
                <a:solidFill>
                  <a:schemeClr val="tx1"/>
                </a:solidFill>
                <a:latin typeface="+mn-lt"/>
              </a:rPr>
              <a:t>Can request after 960 hours</a:t>
            </a:r>
          </a:p>
          <a:p>
            <a:pPr lvl="1"/>
            <a:r>
              <a:rPr lang="en-US" sz="1400" dirty="0">
                <a:solidFill>
                  <a:schemeClr val="tx1"/>
                </a:solidFill>
                <a:latin typeface="+mn-lt"/>
              </a:rPr>
              <a:t>Need to provide unofficial transcript showing degree</a:t>
            </a:r>
          </a:p>
          <a:p>
            <a:pPr lvl="1"/>
            <a:r>
              <a:rPr lang="en-US" sz="1400" dirty="0">
                <a:solidFill>
                  <a:schemeClr val="tx1"/>
                </a:solidFill>
                <a:latin typeface="+mn-lt"/>
              </a:rPr>
              <a:t>Must request from NYC supervisor when you would like to receive it</a:t>
            </a:r>
          </a:p>
          <a:p>
            <a:pPr lvl="1"/>
            <a:r>
              <a:rPr lang="en-US" sz="1400" dirty="0">
                <a:solidFill>
                  <a:schemeClr val="tx1"/>
                </a:solidFill>
                <a:latin typeface="+mn-lt"/>
              </a:rPr>
              <a:t>Usable for 2 years after signature date or last day of internship, whichever is first.</a:t>
            </a:r>
          </a:p>
        </p:txBody>
      </p:sp>
      <p:sp>
        <p:nvSpPr>
          <p:cNvPr id="4" name="TextBox 3"/>
          <p:cNvSpPr txBox="1"/>
          <p:nvPr/>
        </p:nvSpPr>
        <p:spPr>
          <a:xfrm>
            <a:off x="228600" y="1128055"/>
            <a:ext cx="8763000" cy="1477328"/>
          </a:xfrm>
          <a:prstGeom prst="rect">
            <a:avLst/>
          </a:prstGeom>
          <a:noFill/>
        </p:spPr>
        <p:txBody>
          <a:bodyPr wrap="square" rtlCol="0">
            <a:spAutoFit/>
          </a:bodyPr>
          <a:lstStyle/>
          <a:p>
            <a:r>
              <a:rPr lang="en-US" dirty="0">
                <a:latin typeface="Palatino Linotype" panose="02040502050505030304" pitchFamily="18" charset="0"/>
              </a:rPr>
              <a:t>Professional development</a:t>
            </a:r>
          </a:p>
          <a:p>
            <a:pPr marL="285750" indent="-285750">
              <a:buFont typeface="Arial" panose="020B0604020202020204" pitchFamily="34" charset="0"/>
              <a:buChar char="•"/>
            </a:pPr>
            <a:r>
              <a:rPr lang="en-US" dirty="0">
                <a:latin typeface="Palatino Linotype" panose="02040502050505030304" pitchFamily="18" charset="0"/>
              </a:rPr>
              <a:t>Mission-critical Forest Service assignments that demonstrate leadership, critical thinking, and strategic communication with supervisors and the public.</a:t>
            </a:r>
          </a:p>
          <a:p>
            <a:pPr marL="285750" indent="-285750">
              <a:buFont typeface="Arial" panose="020B0604020202020204" pitchFamily="34" charset="0"/>
              <a:buChar char="•"/>
            </a:pPr>
            <a:r>
              <a:rPr lang="en-US" dirty="0">
                <a:latin typeface="Palatino Linotype" panose="02040502050505030304" pitchFamily="18" charset="0"/>
              </a:rPr>
              <a:t>Work assignments comparable to at least a GS-04 grade level </a:t>
            </a:r>
          </a:p>
          <a:p>
            <a:pPr marL="285750" indent="-285750">
              <a:buFont typeface="Arial" panose="020B0604020202020204" pitchFamily="34" charset="0"/>
              <a:buChar char="•"/>
            </a:pPr>
            <a:r>
              <a:rPr lang="en-US" dirty="0">
                <a:latin typeface="Palatino Linotype" panose="02040502050505030304" pitchFamily="18" charset="0"/>
              </a:rPr>
              <a:t>Coaching and mentoring by site supervisors, mentors, and USFS networks </a:t>
            </a:r>
          </a:p>
        </p:txBody>
      </p:sp>
      <p:sp>
        <p:nvSpPr>
          <p:cNvPr id="7" name="TextBox 6"/>
          <p:cNvSpPr txBox="1"/>
          <p:nvPr/>
        </p:nvSpPr>
        <p:spPr>
          <a:xfrm>
            <a:off x="381000" y="4539238"/>
            <a:ext cx="4381500" cy="1754326"/>
          </a:xfrm>
          <a:prstGeom prst="rect">
            <a:avLst/>
          </a:prstGeom>
          <a:noFill/>
        </p:spPr>
        <p:txBody>
          <a:bodyPr wrap="square" rtlCol="0">
            <a:spAutoFit/>
          </a:bodyPr>
          <a:lstStyle/>
          <a:p>
            <a:r>
              <a:rPr lang="en-US" dirty="0"/>
              <a:t>Additional</a:t>
            </a:r>
          </a:p>
          <a:p>
            <a:pPr marL="285750" indent="-285750">
              <a:buFont typeface="Arial" panose="020B0604020202020204" pitchFamily="34" charset="0"/>
              <a:buChar char="•"/>
            </a:pPr>
            <a:r>
              <a:rPr lang="en-US" dirty="0"/>
              <a:t>Monthly stipend</a:t>
            </a:r>
          </a:p>
          <a:p>
            <a:pPr marL="285750" indent="-285750">
              <a:buFont typeface="Arial" panose="020B0604020202020204" pitchFamily="34" charset="0"/>
              <a:buChar char="•"/>
            </a:pPr>
            <a:r>
              <a:rPr lang="en-US" dirty="0"/>
              <a:t>Relocation and training funds</a:t>
            </a:r>
          </a:p>
          <a:p>
            <a:pPr marL="285750" indent="-285750">
              <a:buFont typeface="Arial" panose="020B0604020202020204" pitchFamily="34" charset="0"/>
              <a:buChar char="•"/>
            </a:pPr>
            <a:r>
              <a:rPr lang="en-US" dirty="0"/>
              <a:t>Health insurance plan</a:t>
            </a:r>
          </a:p>
          <a:p>
            <a:pPr marL="285750" indent="-285750">
              <a:buFont typeface="Arial" panose="020B0604020202020204" pitchFamily="34" charset="0"/>
              <a:buChar char="•"/>
            </a:pPr>
            <a:r>
              <a:rPr lang="en-US" dirty="0"/>
              <a:t>Workers' compensation coverage</a:t>
            </a:r>
          </a:p>
          <a:p>
            <a:endParaRPr lang="en-US" dirty="0"/>
          </a:p>
        </p:txBody>
      </p:sp>
    </p:spTree>
    <p:extLst>
      <p:ext uri="{BB962C8B-B14F-4D97-AF65-F5344CB8AC3E}">
        <p14:creationId xmlns:p14="http://schemas.microsoft.com/office/powerpoint/2010/main" val="340033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7DB64-0D91-7BC0-00B9-A88542C43048}"/>
              </a:ext>
            </a:extLst>
          </p:cNvPr>
          <p:cNvSpPr>
            <a:spLocks noGrp="1"/>
          </p:cNvSpPr>
          <p:nvPr>
            <p:ph type="title"/>
          </p:nvPr>
        </p:nvSpPr>
        <p:spPr/>
        <p:txBody>
          <a:bodyPr/>
          <a:lstStyle/>
          <a:p>
            <a:r>
              <a:rPr lang="en-US" dirty="0"/>
              <a:t>Reimbursement Policy</a:t>
            </a:r>
          </a:p>
        </p:txBody>
      </p:sp>
      <p:sp>
        <p:nvSpPr>
          <p:cNvPr id="3" name="Content Placeholder 2">
            <a:extLst>
              <a:ext uri="{FF2B5EF4-FFF2-40B4-BE49-F238E27FC236}">
                <a16:creationId xmlns:a16="http://schemas.microsoft.com/office/drawing/2014/main" id="{96D399ED-0372-F360-1304-BDF4F5FCA102}"/>
              </a:ext>
            </a:extLst>
          </p:cNvPr>
          <p:cNvSpPr>
            <a:spLocks noGrp="1"/>
          </p:cNvSpPr>
          <p:nvPr>
            <p:ph idx="1"/>
          </p:nvPr>
        </p:nvSpPr>
        <p:spPr/>
        <p:txBody>
          <a:bodyPr/>
          <a:lstStyle/>
          <a:p>
            <a:r>
              <a:rPr lang="en-US" dirty="0"/>
              <a:t>Submit receipts to </a:t>
            </a:r>
            <a:r>
              <a:rPr lang="en-US" dirty="0" err="1"/>
              <a:t>AirTable</a:t>
            </a:r>
            <a:r>
              <a:rPr lang="en-US" dirty="0"/>
              <a:t> link</a:t>
            </a:r>
          </a:p>
          <a:p>
            <a:r>
              <a:rPr lang="en-US" dirty="0"/>
              <a:t>Must be pre-approved by supervisor (by email)</a:t>
            </a:r>
          </a:p>
          <a:p>
            <a:r>
              <a:rPr lang="en-US" dirty="0"/>
              <a:t>Must be an itemized receipt</a:t>
            </a:r>
          </a:p>
          <a:p>
            <a:r>
              <a:rPr lang="en-US" dirty="0"/>
              <a:t>Mileage reimbursement requirements</a:t>
            </a:r>
          </a:p>
          <a:p>
            <a:pPr lvl="1"/>
            <a:r>
              <a:rPr lang="en-US" sz="2000" dirty="0"/>
              <a:t>Driver Record Check</a:t>
            </a:r>
          </a:p>
          <a:p>
            <a:pPr lvl="1"/>
            <a:r>
              <a:rPr lang="en-US" sz="2000" dirty="0"/>
              <a:t>Driver License Upload</a:t>
            </a:r>
          </a:p>
          <a:p>
            <a:pPr lvl="1"/>
            <a:r>
              <a:rPr lang="en-US" sz="2000" dirty="0"/>
              <a:t>Auto Insurance Card/Policy Upload</a:t>
            </a:r>
          </a:p>
          <a:p>
            <a:pPr lvl="1"/>
            <a:r>
              <a:rPr lang="en-US" sz="2000" dirty="0"/>
              <a:t>Must pass a Driver Training Course</a:t>
            </a:r>
          </a:p>
        </p:txBody>
      </p:sp>
    </p:spTree>
    <p:extLst>
      <p:ext uri="{BB962C8B-B14F-4D97-AF65-F5344CB8AC3E}">
        <p14:creationId xmlns:p14="http://schemas.microsoft.com/office/powerpoint/2010/main" val="126187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3600" dirty="0"/>
              <a:t>Timesheets and Reporting</a:t>
            </a:r>
          </a:p>
        </p:txBody>
      </p:sp>
      <p:sp>
        <p:nvSpPr>
          <p:cNvPr id="3" name="Content Placeholder 2"/>
          <p:cNvSpPr>
            <a:spLocks noGrp="1"/>
          </p:cNvSpPr>
          <p:nvPr>
            <p:ph idx="1"/>
          </p:nvPr>
        </p:nvSpPr>
        <p:spPr>
          <a:xfrm>
            <a:off x="182526" y="1219200"/>
            <a:ext cx="4572000" cy="5257800"/>
          </a:xfrm>
        </p:spPr>
        <p:txBody>
          <a:bodyPr>
            <a:normAutofit/>
          </a:bodyPr>
          <a:lstStyle/>
          <a:p>
            <a:pPr marL="0" indent="0">
              <a:lnSpc>
                <a:spcPct val="150000"/>
              </a:lnSpc>
              <a:spcBef>
                <a:spcPts val="0"/>
              </a:spcBef>
              <a:buNone/>
            </a:pPr>
            <a:r>
              <a:rPr lang="en-US" sz="1800" dirty="0">
                <a:solidFill>
                  <a:schemeClr val="tx1"/>
                </a:solidFill>
                <a:latin typeface="+mn-lt"/>
              </a:rPr>
              <a:t>Pay period: </a:t>
            </a:r>
          </a:p>
          <a:p>
            <a:pPr>
              <a:lnSpc>
                <a:spcPct val="150000"/>
              </a:lnSpc>
              <a:spcBef>
                <a:spcPts val="0"/>
              </a:spcBef>
            </a:pPr>
            <a:r>
              <a:rPr lang="en-US" sz="1800" dirty="0">
                <a:solidFill>
                  <a:schemeClr val="tx1"/>
                </a:solidFill>
                <a:latin typeface="+mn-lt"/>
              </a:rPr>
              <a:t>21st</a:t>
            </a:r>
            <a:r>
              <a:rPr lang="en-US" sz="1800" baseline="30000" dirty="0">
                <a:solidFill>
                  <a:schemeClr val="tx1"/>
                </a:solidFill>
                <a:latin typeface="+mn-lt"/>
              </a:rPr>
              <a:t> </a:t>
            </a:r>
            <a:r>
              <a:rPr lang="en-US" sz="1800" dirty="0">
                <a:solidFill>
                  <a:schemeClr val="tx1"/>
                </a:solidFill>
                <a:latin typeface="+mn-lt"/>
              </a:rPr>
              <a:t>of the month to the 20th of the following month.  </a:t>
            </a:r>
          </a:p>
          <a:p>
            <a:pPr lvl="1">
              <a:lnSpc>
                <a:spcPct val="150000"/>
              </a:lnSpc>
              <a:spcBef>
                <a:spcPts val="0"/>
              </a:spcBef>
            </a:pPr>
            <a:r>
              <a:rPr lang="en-US" sz="1000" dirty="0">
                <a:solidFill>
                  <a:schemeClr val="tx1"/>
                </a:solidFill>
                <a:latin typeface="+mn-lt"/>
              </a:rPr>
              <a:t>Example: February 21- March 20, 2021</a:t>
            </a:r>
            <a:endParaRPr lang="en-US" sz="1800" dirty="0">
              <a:solidFill>
                <a:schemeClr val="tx1"/>
              </a:solidFill>
              <a:latin typeface="+mn-lt"/>
            </a:endParaRPr>
          </a:p>
          <a:p>
            <a:pPr lvl="0">
              <a:lnSpc>
                <a:spcPct val="150000"/>
              </a:lnSpc>
              <a:spcBef>
                <a:spcPts val="0"/>
              </a:spcBef>
            </a:pPr>
            <a:r>
              <a:rPr lang="en-US" sz="1800" dirty="0">
                <a:solidFill>
                  <a:schemeClr val="tx1"/>
                </a:solidFill>
                <a:latin typeface="+mn-lt"/>
              </a:rPr>
              <a:t>Payday: Last business day of each month </a:t>
            </a:r>
          </a:p>
          <a:p>
            <a:pPr lvl="0">
              <a:lnSpc>
                <a:spcPct val="150000"/>
              </a:lnSpc>
              <a:spcBef>
                <a:spcPts val="0"/>
              </a:spcBef>
            </a:pPr>
            <a:r>
              <a:rPr lang="en-US" sz="1800" dirty="0">
                <a:solidFill>
                  <a:schemeClr val="tx1"/>
                </a:solidFill>
                <a:latin typeface="+mn-lt"/>
              </a:rPr>
              <a:t>Sign and Date your timesheet. </a:t>
            </a:r>
          </a:p>
          <a:p>
            <a:pPr lvl="0">
              <a:lnSpc>
                <a:spcPct val="150000"/>
              </a:lnSpc>
              <a:spcBef>
                <a:spcPts val="0"/>
              </a:spcBef>
            </a:pPr>
            <a:r>
              <a:rPr lang="en-US" sz="1800" dirty="0">
                <a:solidFill>
                  <a:schemeClr val="tx1"/>
                </a:solidFill>
                <a:latin typeface="+mn-lt"/>
              </a:rPr>
              <a:t>Have your supervisor approve your hours </a:t>
            </a:r>
          </a:p>
          <a:p>
            <a:pPr lvl="0">
              <a:lnSpc>
                <a:spcPct val="150000"/>
              </a:lnSpc>
              <a:spcBef>
                <a:spcPts val="0"/>
              </a:spcBef>
            </a:pPr>
            <a:r>
              <a:rPr lang="en-US" sz="1800" dirty="0">
                <a:solidFill>
                  <a:schemeClr val="tx1"/>
                </a:solidFill>
                <a:latin typeface="+mn-lt"/>
              </a:rPr>
              <a:t>Scan and send timesheets via e-mail to your coordinator around the 20</a:t>
            </a:r>
            <a:r>
              <a:rPr lang="en-US" sz="1800" baseline="30000" dirty="0">
                <a:solidFill>
                  <a:schemeClr val="tx1"/>
                </a:solidFill>
                <a:latin typeface="+mn-lt"/>
              </a:rPr>
              <a:t>th</a:t>
            </a:r>
            <a:r>
              <a:rPr lang="en-US" sz="1800" dirty="0">
                <a:solidFill>
                  <a:schemeClr val="tx1"/>
                </a:solidFill>
                <a:latin typeface="+mn-lt"/>
              </a:rPr>
              <a:t> of each month (electronic placeholder). </a:t>
            </a:r>
          </a:p>
          <a:p>
            <a:pPr lvl="0">
              <a:lnSpc>
                <a:spcPct val="150000"/>
              </a:lnSpc>
              <a:spcBef>
                <a:spcPts val="0"/>
              </a:spcBef>
            </a:pPr>
            <a:r>
              <a:rPr lang="en-US" sz="1800" dirty="0">
                <a:solidFill>
                  <a:schemeClr val="tx1"/>
                </a:solidFill>
                <a:latin typeface="+mn-lt"/>
              </a:rPr>
              <a:t>Mail original to your coordinator</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474818972"/>
              </p:ext>
            </p:extLst>
          </p:nvPr>
        </p:nvGraphicFramePr>
        <p:xfrm>
          <a:off x="4724400" y="1348823"/>
          <a:ext cx="4086225" cy="4391577"/>
        </p:xfrm>
        <a:graphic>
          <a:graphicData uri="http://schemas.openxmlformats.org/presentationml/2006/ole">
            <mc:AlternateContent xmlns:mc="http://schemas.openxmlformats.org/markup-compatibility/2006">
              <mc:Choice xmlns:v="urn:schemas-microsoft-com:vml" Requires="v">
                <p:oleObj name="Worksheet" r:id="rId2" imgW="8934405" imgH="9601200" progId="Excel.Sheet.8">
                  <p:embed/>
                </p:oleObj>
              </mc:Choice>
              <mc:Fallback>
                <p:oleObj name="Worksheet" r:id="rId2" imgW="8934405" imgH="9601200" progId="Excel.Sheet.8">
                  <p:embed/>
                  <p:pic>
                    <p:nvPicPr>
                      <p:cNvPr id="8" name="Object 7"/>
                      <p:cNvPicPr/>
                      <p:nvPr/>
                    </p:nvPicPr>
                    <p:blipFill>
                      <a:blip r:embed="rId3"/>
                      <a:stretch>
                        <a:fillRect/>
                      </a:stretch>
                    </p:blipFill>
                    <p:spPr>
                      <a:xfrm>
                        <a:off x="4724400" y="1348823"/>
                        <a:ext cx="4086225" cy="4391577"/>
                      </a:xfrm>
                      <a:prstGeom prst="rect">
                        <a:avLst/>
                      </a:prstGeom>
                    </p:spPr>
                  </p:pic>
                </p:oleObj>
              </mc:Fallback>
            </mc:AlternateContent>
          </a:graphicData>
        </a:graphic>
      </p:graphicFrame>
    </p:spTree>
    <p:extLst>
      <p:ext uri="{BB962C8B-B14F-4D97-AF65-F5344CB8AC3E}">
        <p14:creationId xmlns:p14="http://schemas.microsoft.com/office/powerpoint/2010/main" val="2732868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Payroll and Timesheets</a:t>
            </a:r>
          </a:p>
        </p:txBody>
      </p:sp>
      <p:sp>
        <p:nvSpPr>
          <p:cNvPr id="3" name="Content Placeholder 2"/>
          <p:cNvSpPr>
            <a:spLocks noGrp="1"/>
          </p:cNvSpPr>
          <p:nvPr>
            <p:ph idx="1"/>
          </p:nvPr>
        </p:nvSpPr>
        <p:spPr>
          <a:xfrm>
            <a:off x="457200" y="2133600"/>
            <a:ext cx="8229600" cy="3992563"/>
          </a:xfrm>
        </p:spPr>
        <p:txBody>
          <a:bodyPr>
            <a:normAutofit/>
          </a:bodyPr>
          <a:lstStyle/>
          <a:p>
            <a:pPr>
              <a:lnSpc>
                <a:spcPct val="150000"/>
              </a:lnSpc>
              <a:spcBef>
                <a:spcPts val="0"/>
              </a:spcBef>
            </a:pPr>
            <a:r>
              <a:rPr lang="en-US" dirty="0">
                <a:solidFill>
                  <a:schemeClr val="tx1"/>
                </a:solidFill>
              </a:rPr>
              <a:t>Digital placeholder timesheets (Due by 21</a:t>
            </a:r>
            <a:r>
              <a:rPr lang="en-US" baseline="30000" dirty="0">
                <a:solidFill>
                  <a:schemeClr val="tx1"/>
                </a:solidFill>
              </a:rPr>
              <a:t>st</a:t>
            </a:r>
            <a:r>
              <a:rPr lang="en-US" dirty="0">
                <a:solidFill>
                  <a:schemeClr val="tx1"/>
                </a:solidFill>
              </a:rPr>
              <a:t> of each month)</a:t>
            </a:r>
          </a:p>
          <a:p>
            <a:pPr>
              <a:lnSpc>
                <a:spcPct val="150000"/>
              </a:lnSpc>
              <a:spcBef>
                <a:spcPts val="0"/>
              </a:spcBef>
            </a:pPr>
            <a:r>
              <a:rPr lang="en-US" dirty="0">
                <a:solidFill>
                  <a:schemeClr val="tx1"/>
                </a:solidFill>
              </a:rPr>
              <a:t>IMPORTANT: Date your timesheets correctly</a:t>
            </a:r>
          </a:p>
          <a:p>
            <a:pPr>
              <a:lnSpc>
                <a:spcPct val="150000"/>
              </a:lnSpc>
              <a:spcBef>
                <a:spcPts val="0"/>
              </a:spcBef>
            </a:pPr>
            <a:r>
              <a:rPr lang="en-US" dirty="0">
                <a:solidFill>
                  <a:schemeClr val="tx1"/>
                </a:solidFill>
              </a:rPr>
              <a:t>IMPORTANT: Wet-ink timesheets</a:t>
            </a:r>
          </a:p>
          <a:p>
            <a:pPr>
              <a:lnSpc>
                <a:spcPct val="150000"/>
              </a:lnSpc>
              <a:spcBef>
                <a:spcPts val="0"/>
              </a:spcBef>
            </a:pPr>
            <a:r>
              <a:rPr lang="en-US" dirty="0">
                <a:solidFill>
                  <a:schemeClr val="tx1"/>
                </a:solidFill>
              </a:rPr>
              <a:t>Production Reporting/Timesheet Workbook</a:t>
            </a:r>
          </a:p>
          <a:p>
            <a:pPr lvl="1">
              <a:lnSpc>
                <a:spcPct val="150000"/>
              </a:lnSpc>
              <a:spcBef>
                <a:spcPts val="0"/>
              </a:spcBef>
            </a:pPr>
            <a:r>
              <a:rPr lang="en-US" dirty="0">
                <a:solidFill>
                  <a:schemeClr val="tx1"/>
                </a:solidFill>
              </a:rPr>
              <a:t>Monthly Photo Upload</a:t>
            </a:r>
          </a:p>
        </p:txBody>
      </p:sp>
    </p:spTree>
    <p:extLst>
      <p:ext uri="{BB962C8B-B14F-4D97-AF65-F5344CB8AC3E}">
        <p14:creationId xmlns:p14="http://schemas.microsoft.com/office/powerpoint/2010/main" val="37228995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1343</TotalTime>
  <Words>1704</Words>
  <Application>Microsoft Office PowerPoint</Application>
  <PresentationFormat>On-screen Show (4:3)</PresentationFormat>
  <Paragraphs>250</Paragraphs>
  <Slides>28</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Century Gothic</vt:lpstr>
      <vt:lpstr>Courier New</vt:lpstr>
      <vt:lpstr>Georgia</vt:lpstr>
      <vt:lpstr>Palatino Linotype</vt:lpstr>
      <vt:lpstr>Executive</vt:lpstr>
      <vt:lpstr>Worksheet</vt:lpstr>
      <vt:lpstr>Resource Assistant Program  Orientation 2024</vt:lpstr>
      <vt:lpstr>Partnership </vt:lpstr>
      <vt:lpstr>Northwest Youth Corps </vt:lpstr>
      <vt:lpstr>Northwest Youth Corps &amp; Idaho Conservation Corps</vt:lpstr>
      <vt:lpstr>PowerPoint Presentation</vt:lpstr>
      <vt:lpstr>Member Benefits</vt:lpstr>
      <vt:lpstr>Reimbursement Policy</vt:lpstr>
      <vt:lpstr>Timesheets and Reporting</vt:lpstr>
      <vt:lpstr>Payroll and Timesheets</vt:lpstr>
      <vt:lpstr>Payroll</vt:lpstr>
      <vt:lpstr>Personal Leave &amp; Grievance </vt:lpstr>
      <vt:lpstr>Attendance Policy</vt:lpstr>
      <vt:lpstr>Workers Compensation   What should I do if I am injured during the scope of my work?</vt:lpstr>
      <vt:lpstr>Health Insurance </vt:lpstr>
      <vt:lpstr>Non-Discrimination Policy</vt:lpstr>
      <vt:lpstr>Uniform and Dress Code</vt:lpstr>
      <vt:lpstr>Paperwork</vt:lpstr>
      <vt:lpstr>WorkBright Onboarding </vt:lpstr>
      <vt:lpstr>Acknowledgement and Release</vt:lpstr>
      <vt:lpstr>Code of Professional Ethics</vt:lpstr>
      <vt:lpstr>Memorandum of Understanding</vt:lpstr>
      <vt:lpstr>Emergency Contacts &amp; Med History</vt:lpstr>
      <vt:lpstr>Payroll Advance Program</vt:lpstr>
      <vt:lpstr>Direct Deposit Form</vt:lpstr>
      <vt:lpstr>State W-4</vt:lpstr>
      <vt:lpstr>Paperwork Check</vt:lpstr>
      <vt:lpstr>Important Contact 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Region 6 – Resource Assistant Program Orientation 2018</dc:title>
  <dc:creator>Jay Runte</dc:creator>
  <cp:lastModifiedBy>Abigail Snow</cp:lastModifiedBy>
  <cp:revision>108</cp:revision>
  <dcterms:created xsi:type="dcterms:W3CDTF">2018-02-10T17:16:02Z</dcterms:created>
  <dcterms:modified xsi:type="dcterms:W3CDTF">2024-03-04T17:36:27Z</dcterms:modified>
</cp:coreProperties>
</file>