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50"/>
  </p:notesMasterIdLst>
  <p:sldIdLst>
    <p:sldId id="273" r:id="rId2"/>
    <p:sldId id="282" r:id="rId3"/>
    <p:sldId id="281" r:id="rId4"/>
    <p:sldId id="283" r:id="rId5"/>
    <p:sldId id="259" r:id="rId6"/>
    <p:sldId id="308" r:id="rId7"/>
    <p:sldId id="319" r:id="rId8"/>
    <p:sldId id="329" r:id="rId9"/>
    <p:sldId id="333" r:id="rId10"/>
    <p:sldId id="345" r:id="rId11"/>
    <p:sldId id="262" r:id="rId12"/>
    <p:sldId id="325" r:id="rId13"/>
    <p:sldId id="271" r:id="rId14"/>
    <p:sldId id="348" r:id="rId15"/>
    <p:sldId id="324" r:id="rId16"/>
    <p:sldId id="321" r:id="rId17"/>
    <p:sldId id="311" r:id="rId18"/>
    <p:sldId id="344" r:id="rId19"/>
    <p:sldId id="313" r:id="rId20"/>
    <p:sldId id="310" r:id="rId21"/>
    <p:sldId id="260" r:id="rId22"/>
    <p:sldId id="334" r:id="rId23"/>
    <p:sldId id="337" r:id="rId24"/>
    <p:sldId id="297" r:id="rId25"/>
    <p:sldId id="322" r:id="rId26"/>
    <p:sldId id="330" r:id="rId27"/>
    <p:sldId id="331" r:id="rId28"/>
    <p:sldId id="295" r:id="rId29"/>
    <p:sldId id="258" r:id="rId30"/>
    <p:sldId id="338" r:id="rId31"/>
    <p:sldId id="290" r:id="rId32"/>
    <p:sldId id="284" r:id="rId33"/>
    <p:sldId id="339" r:id="rId34"/>
    <p:sldId id="288" r:id="rId35"/>
    <p:sldId id="285" r:id="rId36"/>
    <p:sldId id="291" r:id="rId37"/>
    <p:sldId id="292" r:id="rId38"/>
    <p:sldId id="340" r:id="rId39"/>
    <p:sldId id="341" r:id="rId40"/>
    <p:sldId id="294" r:id="rId41"/>
    <p:sldId id="317" r:id="rId42"/>
    <p:sldId id="299" r:id="rId43"/>
    <p:sldId id="332" r:id="rId44"/>
    <p:sldId id="342" r:id="rId45"/>
    <p:sldId id="343" r:id="rId46"/>
    <p:sldId id="280" r:id="rId47"/>
    <p:sldId id="323" r:id="rId48"/>
    <p:sldId id="32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7C80"/>
    <a:srgbClr val="A5988D"/>
    <a:srgbClr val="CC00FF"/>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4" autoAdjust="0"/>
    <p:restoredTop sz="94417" autoAdjust="0"/>
  </p:normalViewPr>
  <p:slideViewPr>
    <p:cSldViewPr>
      <p:cViewPr varScale="1">
        <p:scale>
          <a:sx n="62" d="100"/>
          <a:sy n="62" d="100"/>
        </p:scale>
        <p:origin x="129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0C9F6C-956C-4198-85FD-8817F1418A4D}" type="datetimeFigureOut">
              <a:rPr lang="en-US" smtClean="0"/>
              <a:t>2/26/2024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B4518D-45F7-4D01-B0C9-AF93D51F74C4}" type="slidenum">
              <a:rPr lang="en-US" smtClean="0"/>
              <a:t>‹#›</a:t>
            </a:fld>
            <a:endParaRPr lang="en-US"/>
          </a:p>
        </p:txBody>
      </p:sp>
    </p:spTree>
    <p:extLst>
      <p:ext uri="{BB962C8B-B14F-4D97-AF65-F5344CB8AC3E}">
        <p14:creationId xmlns:p14="http://schemas.microsoft.com/office/powerpoint/2010/main" val="285797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a:t>
            </a:r>
            <a:r>
              <a:rPr lang="en-US" baseline="0" dirty="0"/>
              <a:t> pictures to real people</a:t>
            </a:r>
          </a:p>
        </p:txBody>
      </p:sp>
      <p:sp>
        <p:nvSpPr>
          <p:cNvPr id="4" name="Slide Number Placeholder 3"/>
          <p:cNvSpPr>
            <a:spLocks noGrp="1"/>
          </p:cNvSpPr>
          <p:nvPr>
            <p:ph type="sldNum" sz="quarter" idx="10"/>
          </p:nvPr>
        </p:nvSpPr>
        <p:spPr/>
        <p:txBody>
          <a:bodyPr/>
          <a:lstStyle/>
          <a:p>
            <a:fld id="{1EB4518D-45F7-4D01-B0C9-AF93D51F74C4}" type="slidenum">
              <a:rPr lang="en-US" smtClean="0"/>
              <a:t>2</a:t>
            </a:fld>
            <a:endParaRPr lang="en-US"/>
          </a:p>
        </p:txBody>
      </p:sp>
    </p:spTree>
    <p:extLst>
      <p:ext uri="{BB962C8B-B14F-4D97-AF65-F5344CB8AC3E}">
        <p14:creationId xmlns:p14="http://schemas.microsoft.com/office/powerpoint/2010/main" val="22316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PLC</a:t>
            </a:r>
            <a:r>
              <a:rPr lang="en-US" baseline="0" dirty="0"/>
              <a:t> is, who may be eligible, and how to use it. Instruct interns to follow up afterwards if they want specific instructions.</a:t>
            </a:r>
            <a:endParaRPr lang="en-US" dirty="0"/>
          </a:p>
        </p:txBody>
      </p:sp>
      <p:sp>
        <p:nvSpPr>
          <p:cNvPr id="4" name="Slide Number Placeholder 3"/>
          <p:cNvSpPr>
            <a:spLocks noGrp="1"/>
          </p:cNvSpPr>
          <p:nvPr>
            <p:ph type="sldNum" sz="quarter" idx="10"/>
          </p:nvPr>
        </p:nvSpPr>
        <p:spPr/>
        <p:txBody>
          <a:bodyPr/>
          <a:lstStyle/>
          <a:p>
            <a:fld id="{1EB4518D-45F7-4D01-B0C9-AF93D51F74C4}" type="slidenum">
              <a:rPr lang="en-US" smtClean="0"/>
              <a:t>9</a:t>
            </a:fld>
            <a:endParaRPr lang="en-US"/>
          </a:p>
        </p:txBody>
      </p:sp>
    </p:spTree>
    <p:extLst>
      <p:ext uri="{BB962C8B-B14F-4D97-AF65-F5344CB8AC3E}">
        <p14:creationId xmlns:p14="http://schemas.microsoft.com/office/powerpoint/2010/main" val="362587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4518D-45F7-4D01-B0C9-AF93D51F74C4}" type="slidenum">
              <a:rPr lang="en-US" smtClean="0"/>
              <a:t>44</a:t>
            </a:fld>
            <a:endParaRPr lang="en-US"/>
          </a:p>
        </p:txBody>
      </p:sp>
    </p:spTree>
    <p:extLst>
      <p:ext uri="{BB962C8B-B14F-4D97-AF65-F5344CB8AC3E}">
        <p14:creationId xmlns:p14="http://schemas.microsoft.com/office/powerpoint/2010/main" val="44405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08348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58912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039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6701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18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75438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70136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73748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12572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44454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52710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41760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07193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25249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187442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2501D-B6EC-4D0D-A9F9-61E1D1BC028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39215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CE2501D-B6EC-4D0D-A9F9-61E1D1BC0284}" type="datetimeFigureOut">
              <a:rPr lang="en-US" smtClean="0"/>
              <a:t>2/26/2024</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92DB727-E288-4986-A684-8E54779185D0}" type="slidenum">
              <a:rPr lang="en-US" smtClean="0"/>
              <a:t>‹#›</a:t>
            </a:fld>
            <a:endParaRPr lang="en-US" dirty="0"/>
          </a:p>
        </p:txBody>
      </p:sp>
    </p:spTree>
    <p:extLst>
      <p:ext uri="{BB962C8B-B14F-4D97-AF65-F5344CB8AC3E}">
        <p14:creationId xmlns:p14="http://schemas.microsoft.com/office/powerpoint/2010/main" val="427634858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y.americorps.gov" TargetMode="External"/><Relationship Id="rId2" Type="http://schemas.openxmlformats.org/officeDocument/2006/relationships/hyperlink" Target="https://my.americorps.gov/"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BG7ejfog8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youtube.com/watch?v=UEH3DHzV6vg" TargetMode="External"/><Relationship Id="rId4" Type="http://schemas.openxmlformats.org/officeDocument/2006/relationships/hyperlink" Target="https://www.youtube.com/watch?v=-F8dgF5Yi9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bigails@nwyouthcorps.org" TargetMode="External"/><Relationship Id="rId2" Type="http://schemas.openxmlformats.org/officeDocument/2006/relationships/hyperlink" Target="mailto:matthews@idahocc.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nwycorps.workbright.co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FbiGK2xRvak"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levk@nwyouthcorps.org" TargetMode="External"/><Relationship Id="rId1" Type="http://schemas.openxmlformats.org/officeDocument/2006/relationships/slideLayout" Target="../slideLayouts/slideLayout2.xml"/><Relationship Id="rId4" Type="http://schemas.openxmlformats.org/officeDocument/2006/relationships/hyperlink" Target="mailto:abigails@nwyouthcorp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166197"/>
            <a:ext cx="2971800" cy="1471332"/>
          </a:xfrm>
          <a:prstGeom prst="rect">
            <a:avLst/>
          </a:prstGeom>
        </p:spPr>
      </p:pic>
      <p:pic>
        <p:nvPicPr>
          <p:cNvPr id="8" name="Picture 7" descr="Logo, company name&#10;&#10;Description automatically generated">
            <a:extLst>
              <a:ext uri="{FF2B5EF4-FFF2-40B4-BE49-F238E27FC236}">
                <a16:creationId xmlns:a16="http://schemas.microsoft.com/office/drawing/2014/main" id="{A7C8BD88-FE1D-44F9-B40C-5BA44FA5E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862" y="2514600"/>
            <a:ext cx="1828275" cy="1828800"/>
          </a:xfrm>
          <a:prstGeom prst="rect">
            <a:avLst/>
          </a:prstGeom>
        </p:spPr>
      </p:pic>
      <p:pic>
        <p:nvPicPr>
          <p:cNvPr id="10" name="Picture 9" descr="Logo&#10;&#10;Description automatically generated">
            <a:extLst>
              <a:ext uri="{FF2B5EF4-FFF2-40B4-BE49-F238E27FC236}">
                <a16:creationId xmlns:a16="http://schemas.microsoft.com/office/drawing/2014/main" id="{E632FEB9-6FB2-4109-A779-71EA431B8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865" y="2514600"/>
            <a:ext cx="1828275" cy="1828800"/>
          </a:xfrm>
          <a:prstGeom prst="rect">
            <a:avLst/>
          </a:prstGeom>
        </p:spPr>
      </p:pic>
      <p:sp>
        <p:nvSpPr>
          <p:cNvPr id="15" name="Title 1">
            <a:extLst>
              <a:ext uri="{FF2B5EF4-FFF2-40B4-BE49-F238E27FC236}">
                <a16:creationId xmlns:a16="http://schemas.microsoft.com/office/drawing/2014/main" id="{67BB376F-A2B5-4D54-BF86-DD7748700BAF}"/>
              </a:ext>
            </a:extLst>
          </p:cNvPr>
          <p:cNvSpPr txBox="1">
            <a:spLocks/>
          </p:cNvSpPr>
          <p:nvPr/>
        </p:nvSpPr>
        <p:spPr>
          <a:xfrm>
            <a:off x="457200" y="160684"/>
            <a:ext cx="8229600" cy="1828801"/>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solidFill>
                  <a:schemeClr val="bg1"/>
                </a:solidFill>
                <a:latin typeface="Palatino Linotype" panose="02040502050505030304" pitchFamily="18" charset="0"/>
              </a:rPr>
              <a:t>AmeriCorps Conservation Internship Orientation</a:t>
            </a:r>
          </a:p>
        </p:txBody>
      </p:sp>
      <p:pic>
        <p:nvPicPr>
          <p:cNvPr id="9" name="Picture 8" descr="A picture containing graphical user interface&#10;&#10;Description automatically generated">
            <a:extLst>
              <a:ext uri="{FF2B5EF4-FFF2-40B4-BE49-F238E27FC236}">
                <a16:creationId xmlns:a16="http://schemas.microsoft.com/office/drawing/2014/main" id="{EEFE7542-2755-F7A1-B497-93DA4BD714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8472" y="5094574"/>
            <a:ext cx="4448328" cy="1614579"/>
          </a:xfrm>
          <a:prstGeom prst="rect">
            <a:avLst/>
          </a:prstGeom>
        </p:spPr>
      </p:pic>
    </p:spTree>
    <p:extLst>
      <p:ext uri="{BB962C8B-B14F-4D97-AF65-F5344CB8AC3E}">
        <p14:creationId xmlns:p14="http://schemas.microsoft.com/office/powerpoint/2010/main" val="114347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0C0A-6F8B-8019-481B-46DEB44B90E6}"/>
              </a:ext>
            </a:extLst>
          </p:cNvPr>
          <p:cNvSpPr>
            <a:spLocks noGrp="1"/>
          </p:cNvSpPr>
          <p:nvPr>
            <p:ph type="title"/>
          </p:nvPr>
        </p:nvSpPr>
        <p:spPr/>
        <p:txBody>
          <a:bodyPr/>
          <a:lstStyle/>
          <a:p>
            <a:r>
              <a:rPr lang="en-US" dirty="0"/>
              <a:t>Attendance Policy</a:t>
            </a:r>
          </a:p>
        </p:txBody>
      </p:sp>
      <p:sp>
        <p:nvSpPr>
          <p:cNvPr id="3" name="Content Placeholder 2">
            <a:extLst>
              <a:ext uri="{FF2B5EF4-FFF2-40B4-BE49-F238E27FC236}">
                <a16:creationId xmlns:a16="http://schemas.microsoft.com/office/drawing/2014/main" id="{2512573E-F461-41F4-B305-500EA504DDB3}"/>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Attendance is a mandatory requirement to successfully complete your AmeriCorps term</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Punctual and regular attendance is an essential responsibility of each member at NYC.</a:t>
            </a:r>
            <a:r>
              <a:rPr lang="en-US" b="0" i="0" dirty="0">
                <a:solidFill>
                  <a:srgbClr val="000000"/>
                </a:solidFill>
                <a:effectLst/>
                <a:latin typeface="Georgia" panose="02040502050405020303" pitchFamily="18" charset="0"/>
              </a:rPr>
              <a:t>​​</a:t>
            </a:r>
          </a:p>
          <a:p>
            <a:pPr lvl="1"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Member's will be subject to disciplinary action if either of the following occurs:</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Absences exceed more than 10% of their expected service hours</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Absences prevent you from meeting the minimum term requirements </a:t>
            </a:r>
            <a:endParaRPr lang="en-US" b="0" i="0" dirty="0">
              <a:solidFill>
                <a:srgbClr val="000000"/>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25695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71500"/>
            <a:ext cx="8229600" cy="838200"/>
          </a:xfrm>
        </p:spPr>
        <p:txBody>
          <a:bodyPr/>
          <a:lstStyle/>
          <a:p>
            <a:r>
              <a:rPr lang="en-US" sz="3600" dirty="0"/>
              <a:t>Timesheets and Reporting</a:t>
            </a:r>
          </a:p>
        </p:txBody>
      </p:sp>
      <p:sp>
        <p:nvSpPr>
          <p:cNvPr id="3" name="Content Placeholder 2"/>
          <p:cNvSpPr>
            <a:spLocks noGrp="1"/>
          </p:cNvSpPr>
          <p:nvPr>
            <p:ph idx="1"/>
          </p:nvPr>
        </p:nvSpPr>
        <p:spPr>
          <a:xfrm>
            <a:off x="4113028" y="1524000"/>
            <a:ext cx="5029200" cy="4457700"/>
          </a:xfrm>
        </p:spPr>
        <p:txBody>
          <a:bodyPr>
            <a:noAutofit/>
          </a:bodyPr>
          <a:lstStyle/>
          <a:p>
            <a:pPr marL="0" indent="0">
              <a:lnSpc>
                <a:spcPct val="150000"/>
              </a:lnSpc>
              <a:spcBef>
                <a:spcPts val="0"/>
              </a:spcBef>
              <a:buNone/>
            </a:pPr>
            <a:r>
              <a:rPr lang="en-US" dirty="0">
                <a:solidFill>
                  <a:schemeClr val="tx1"/>
                </a:solidFill>
                <a:latin typeface="+mn-lt"/>
              </a:rPr>
              <a:t>Pay period: </a:t>
            </a:r>
          </a:p>
          <a:p>
            <a:pPr>
              <a:lnSpc>
                <a:spcPct val="150000"/>
              </a:lnSpc>
              <a:spcBef>
                <a:spcPts val="0"/>
              </a:spcBef>
            </a:pPr>
            <a:r>
              <a:rPr lang="en-US" dirty="0">
                <a:solidFill>
                  <a:schemeClr val="tx1"/>
                </a:solidFill>
                <a:latin typeface="+mn-lt"/>
              </a:rPr>
              <a:t>21st</a:t>
            </a:r>
            <a:r>
              <a:rPr lang="en-US" baseline="30000" dirty="0">
                <a:solidFill>
                  <a:schemeClr val="tx1"/>
                </a:solidFill>
                <a:latin typeface="+mn-lt"/>
              </a:rPr>
              <a:t> </a:t>
            </a:r>
            <a:r>
              <a:rPr lang="en-US" dirty="0">
                <a:solidFill>
                  <a:schemeClr val="tx1"/>
                </a:solidFill>
                <a:latin typeface="+mn-lt"/>
              </a:rPr>
              <a:t>of the month to the 20th of the following month.  </a:t>
            </a:r>
          </a:p>
          <a:p>
            <a:pPr lvl="1">
              <a:lnSpc>
                <a:spcPct val="150000"/>
              </a:lnSpc>
              <a:spcBef>
                <a:spcPts val="0"/>
              </a:spcBef>
            </a:pPr>
            <a:r>
              <a:rPr lang="en-US" dirty="0">
                <a:solidFill>
                  <a:schemeClr val="tx1"/>
                </a:solidFill>
                <a:latin typeface="+mn-lt"/>
              </a:rPr>
              <a:t>Example: February 21- March 20, 2024</a:t>
            </a:r>
          </a:p>
          <a:p>
            <a:pPr>
              <a:lnSpc>
                <a:spcPct val="150000"/>
              </a:lnSpc>
              <a:spcBef>
                <a:spcPts val="0"/>
              </a:spcBef>
            </a:pPr>
            <a:r>
              <a:rPr lang="en-US" dirty="0">
                <a:solidFill>
                  <a:schemeClr val="tx1"/>
                </a:solidFill>
              </a:rPr>
              <a:t>Payday: Last business day of each month</a:t>
            </a:r>
            <a:endParaRPr lang="en-US" dirty="0">
              <a:solidFill>
                <a:schemeClr val="tx1"/>
              </a:solidFill>
              <a:latin typeface="+mn-lt"/>
            </a:endParaRPr>
          </a:p>
          <a:p>
            <a:pPr lvl="0">
              <a:lnSpc>
                <a:spcPct val="150000"/>
              </a:lnSpc>
              <a:spcBef>
                <a:spcPts val="0"/>
              </a:spcBef>
            </a:pPr>
            <a:r>
              <a:rPr lang="en-US" dirty="0">
                <a:solidFill>
                  <a:schemeClr val="tx1"/>
                </a:solidFill>
                <a:latin typeface="+mn-lt"/>
              </a:rPr>
              <a:t>Sign and Date your timesheet. </a:t>
            </a:r>
          </a:p>
          <a:p>
            <a:pPr lvl="0">
              <a:lnSpc>
                <a:spcPct val="150000"/>
              </a:lnSpc>
              <a:spcBef>
                <a:spcPts val="0"/>
              </a:spcBef>
            </a:pPr>
            <a:r>
              <a:rPr lang="en-US" dirty="0">
                <a:solidFill>
                  <a:schemeClr val="tx1"/>
                </a:solidFill>
                <a:latin typeface="+mn-lt"/>
              </a:rPr>
              <a:t>Have your supervisor approve your hours </a:t>
            </a:r>
          </a:p>
          <a:p>
            <a:pPr lvl="0">
              <a:lnSpc>
                <a:spcPct val="150000"/>
              </a:lnSpc>
              <a:spcBef>
                <a:spcPts val="0"/>
              </a:spcBef>
            </a:pPr>
            <a:r>
              <a:rPr lang="en-US" dirty="0">
                <a:solidFill>
                  <a:schemeClr val="tx1"/>
                </a:solidFill>
                <a:latin typeface="+mn-lt"/>
              </a:rPr>
              <a:t>Scan and send timesheets via e-mail to your coordinator around the 20</a:t>
            </a:r>
            <a:r>
              <a:rPr lang="en-US" baseline="30000" dirty="0">
                <a:solidFill>
                  <a:schemeClr val="tx1"/>
                </a:solidFill>
                <a:latin typeface="+mn-lt"/>
              </a:rPr>
              <a:t>th</a:t>
            </a:r>
            <a:r>
              <a:rPr lang="en-US" dirty="0">
                <a:solidFill>
                  <a:schemeClr val="tx1"/>
                </a:solidFill>
                <a:latin typeface="+mn-lt"/>
              </a:rPr>
              <a:t> of each month (electronic placeholder). </a:t>
            </a:r>
          </a:p>
          <a:p>
            <a:pPr lvl="0">
              <a:lnSpc>
                <a:spcPct val="150000"/>
              </a:lnSpc>
              <a:spcBef>
                <a:spcPts val="0"/>
              </a:spcBef>
            </a:pPr>
            <a:r>
              <a:rPr lang="en-US" dirty="0">
                <a:solidFill>
                  <a:schemeClr val="tx1"/>
                </a:solidFill>
                <a:latin typeface="+mn-lt"/>
              </a:rPr>
              <a:t>Mail original to your coordinator</a:t>
            </a:r>
            <a:endParaRPr lang="en-US" dirty="0">
              <a:solidFill>
                <a:schemeClr val="tx1"/>
              </a:solidFill>
            </a:endParaRPr>
          </a:p>
        </p:txBody>
      </p:sp>
      <p:pic>
        <p:nvPicPr>
          <p:cNvPr id="5" name="Picture 4" descr="Graphical user interface, application, table, Excel&#10;&#10;Description automatically generated">
            <a:extLst>
              <a:ext uri="{FF2B5EF4-FFF2-40B4-BE49-F238E27FC236}">
                <a16:creationId xmlns:a16="http://schemas.microsoft.com/office/drawing/2014/main" id="{74BDC0EB-D2BA-4FCE-9A7A-3C7CF37F8BF9}"/>
              </a:ext>
            </a:extLst>
          </p:cNvPr>
          <p:cNvPicPr>
            <a:picLocks noChangeAspect="1"/>
          </p:cNvPicPr>
          <p:nvPr/>
        </p:nvPicPr>
        <p:blipFill rotWithShape="1">
          <a:blip r:embed="rId2">
            <a:extLst>
              <a:ext uri="{28A0092B-C50C-407E-A947-70E740481C1C}">
                <a14:useLocalDpi xmlns:a14="http://schemas.microsoft.com/office/drawing/2010/main" val="0"/>
              </a:ext>
            </a:extLst>
          </a:blip>
          <a:srcRect t="27779" r="70833" b="11481"/>
          <a:stretch/>
        </p:blipFill>
        <p:spPr>
          <a:xfrm>
            <a:off x="272459" y="1849698"/>
            <a:ext cx="3689941" cy="4322502"/>
          </a:xfrm>
          <a:prstGeom prst="rect">
            <a:avLst/>
          </a:prstGeom>
        </p:spPr>
      </p:pic>
    </p:spTree>
    <p:extLst>
      <p:ext uri="{BB962C8B-B14F-4D97-AF65-F5344CB8AC3E}">
        <p14:creationId xmlns:p14="http://schemas.microsoft.com/office/powerpoint/2010/main" val="27328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and Timesheets</a:t>
            </a:r>
          </a:p>
        </p:txBody>
      </p:sp>
      <p:sp>
        <p:nvSpPr>
          <p:cNvPr id="3" name="Content Placeholder 2"/>
          <p:cNvSpPr>
            <a:spLocks noGrp="1"/>
          </p:cNvSpPr>
          <p:nvPr>
            <p:ph idx="1"/>
          </p:nvPr>
        </p:nvSpPr>
        <p:spPr/>
        <p:txBody>
          <a:bodyPr>
            <a:normAutofit fontScale="85000" lnSpcReduction="20000"/>
          </a:bodyPr>
          <a:lstStyle/>
          <a:p>
            <a:r>
              <a:rPr lang="en-US" dirty="0"/>
              <a:t>About stipends</a:t>
            </a:r>
          </a:p>
          <a:p>
            <a:pPr lvl="1"/>
            <a:r>
              <a:rPr lang="en-US" dirty="0"/>
              <a:t>40-hr workweek</a:t>
            </a:r>
          </a:p>
          <a:p>
            <a:pPr lvl="1"/>
            <a:r>
              <a:rPr lang="en-US" dirty="0"/>
              <a:t>Leave time</a:t>
            </a:r>
          </a:p>
          <a:p>
            <a:pPr lvl="2"/>
            <a:r>
              <a:rPr lang="en-US" dirty="0"/>
              <a:t>Please email site and NYC supervisors for leave requests</a:t>
            </a:r>
          </a:p>
          <a:p>
            <a:r>
              <a:rPr lang="en-US" dirty="0"/>
              <a:t>Digital placeholder timesheets (Due by 21</a:t>
            </a:r>
            <a:r>
              <a:rPr lang="en-US" baseline="30000" dirty="0"/>
              <a:t>st</a:t>
            </a:r>
            <a:r>
              <a:rPr lang="en-US" dirty="0"/>
              <a:t> of each month)</a:t>
            </a:r>
          </a:p>
          <a:p>
            <a:r>
              <a:rPr lang="en-US" dirty="0"/>
              <a:t>IMPORTANT: Date your timesheets correctly</a:t>
            </a:r>
          </a:p>
          <a:p>
            <a:r>
              <a:rPr lang="en-US" dirty="0"/>
              <a:t>IMPORTANT: Wet-ink timesheets</a:t>
            </a:r>
          </a:p>
          <a:p>
            <a:r>
              <a:rPr lang="en-US" dirty="0"/>
              <a:t>No more than 20% of total working time should be training</a:t>
            </a:r>
          </a:p>
          <a:p>
            <a:r>
              <a:rPr lang="en-US" dirty="0"/>
              <a:t>Production Reporting/Timesheet Workbook</a:t>
            </a:r>
          </a:p>
          <a:p>
            <a:pPr lvl="1"/>
            <a:r>
              <a:rPr lang="en-US" dirty="0"/>
              <a:t>Monthly Photo Upload</a:t>
            </a:r>
          </a:p>
          <a:p>
            <a:r>
              <a:rPr lang="en-US" dirty="0"/>
              <a:t>Pay Stubs: Intuit Payroll Services </a:t>
            </a:r>
          </a:p>
          <a:p>
            <a:pPr lvl="1"/>
            <a:r>
              <a:rPr lang="en-US" dirty="0"/>
              <a:t>Emailed link that lasts for 10 days once received</a:t>
            </a:r>
          </a:p>
          <a:p>
            <a:endParaRPr lang="en-US" dirty="0"/>
          </a:p>
          <a:p>
            <a:endParaRPr lang="en-US" dirty="0"/>
          </a:p>
        </p:txBody>
      </p:sp>
    </p:spTree>
    <p:extLst>
      <p:ext uri="{BB962C8B-B14F-4D97-AF65-F5344CB8AC3E}">
        <p14:creationId xmlns:p14="http://schemas.microsoft.com/office/powerpoint/2010/main" val="372289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47700"/>
            <a:ext cx="4572000" cy="876300"/>
          </a:xfrm>
        </p:spPr>
        <p:txBody>
          <a:bodyPr/>
          <a:lstStyle/>
          <a:p>
            <a:r>
              <a:rPr lang="en-US" sz="3600" dirty="0"/>
              <a:t>Payroll</a:t>
            </a:r>
          </a:p>
        </p:txBody>
      </p:sp>
      <p:sp>
        <p:nvSpPr>
          <p:cNvPr id="3" name="Content Placeholder 2"/>
          <p:cNvSpPr>
            <a:spLocks noGrp="1"/>
          </p:cNvSpPr>
          <p:nvPr>
            <p:ph idx="1"/>
          </p:nvPr>
        </p:nvSpPr>
        <p:spPr>
          <a:xfrm>
            <a:off x="609600" y="2590800"/>
            <a:ext cx="8229600" cy="2057400"/>
          </a:xfrm>
          <a:solidFill>
            <a:schemeClr val="bg1"/>
          </a:solidFill>
        </p:spPr>
        <p:txBody>
          <a:bodyPr>
            <a:normAutofit fontScale="85000" lnSpcReduction="10000"/>
          </a:bodyPr>
          <a:lstStyle/>
          <a:p>
            <a:r>
              <a:rPr lang="en-US" sz="1800" dirty="0">
                <a:solidFill>
                  <a:schemeClr val="tx1"/>
                </a:solidFill>
                <a:latin typeface="+mn-lt"/>
              </a:rPr>
              <a:t>Paychecks are transmitted via direct deposit on the last business day of the month</a:t>
            </a:r>
          </a:p>
          <a:p>
            <a:pPr lvl="1"/>
            <a:r>
              <a:rPr lang="en-US" dirty="0">
                <a:solidFill>
                  <a:schemeClr val="tx1"/>
                </a:solidFill>
                <a:latin typeface="+mn-lt"/>
              </a:rPr>
              <a:t>Please upload a voided check or other bank statement that includes the account and routing numbers for verification</a:t>
            </a:r>
          </a:p>
          <a:p>
            <a:pPr lvl="0"/>
            <a:r>
              <a:rPr lang="en-US" dirty="0">
                <a:solidFill>
                  <a:schemeClr val="tx1"/>
                </a:solidFill>
              </a:rPr>
              <a:t>Interns</a:t>
            </a:r>
            <a:r>
              <a:rPr lang="en-US" sz="1800" dirty="0">
                <a:solidFill>
                  <a:schemeClr val="tx1"/>
                </a:solidFill>
                <a:latin typeface="+mn-lt"/>
              </a:rPr>
              <a:t> may request a payroll draw by completing a Draw Request Form. Draws cannot exceed $400.</a:t>
            </a:r>
          </a:p>
          <a:p>
            <a:r>
              <a:rPr lang="en-US" sz="1800" dirty="0">
                <a:solidFill>
                  <a:schemeClr val="tx1"/>
                </a:solidFill>
                <a:latin typeface="+mn-lt"/>
              </a:rPr>
              <a:t>Requests need to be made early in the week if not enrolled in Draw Program</a:t>
            </a:r>
          </a:p>
        </p:txBody>
      </p:sp>
    </p:spTree>
    <p:extLst>
      <p:ext uri="{BB962C8B-B14F-4D97-AF65-F5344CB8AC3E}">
        <p14:creationId xmlns:p14="http://schemas.microsoft.com/office/powerpoint/2010/main" val="23511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CD8F-F25E-6AFB-9113-3C716104AEF4}"/>
              </a:ext>
            </a:extLst>
          </p:cNvPr>
          <p:cNvSpPr>
            <a:spLocks noGrp="1"/>
          </p:cNvSpPr>
          <p:nvPr>
            <p:ph type="title"/>
          </p:nvPr>
        </p:nvSpPr>
        <p:spPr/>
        <p:txBody>
          <a:bodyPr/>
          <a:lstStyle/>
          <a:p>
            <a:r>
              <a:rPr lang="en-US" dirty="0"/>
              <a:t>Reimbursement Policy</a:t>
            </a:r>
          </a:p>
        </p:txBody>
      </p:sp>
      <p:sp>
        <p:nvSpPr>
          <p:cNvPr id="3" name="Content Placeholder 2">
            <a:extLst>
              <a:ext uri="{FF2B5EF4-FFF2-40B4-BE49-F238E27FC236}">
                <a16:creationId xmlns:a16="http://schemas.microsoft.com/office/drawing/2014/main" id="{0A76AE39-F6A6-66C7-6E41-2BABF1B31C25}"/>
              </a:ext>
            </a:extLst>
          </p:cNvPr>
          <p:cNvSpPr>
            <a:spLocks noGrp="1"/>
          </p:cNvSpPr>
          <p:nvPr>
            <p:ph idx="1"/>
          </p:nvPr>
        </p:nvSpPr>
        <p:spPr/>
        <p:txBody>
          <a:bodyPr/>
          <a:lstStyle/>
          <a:p>
            <a:r>
              <a:rPr lang="en-US" dirty="0"/>
              <a:t>Submit receipts to </a:t>
            </a:r>
            <a:r>
              <a:rPr lang="en-US" dirty="0" err="1"/>
              <a:t>Airtable</a:t>
            </a:r>
            <a:r>
              <a:rPr lang="en-US" dirty="0"/>
              <a:t> link</a:t>
            </a:r>
          </a:p>
          <a:p>
            <a:r>
              <a:rPr lang="en-US" dirty="0"/>
              <a:t>Must be pre-approved by supervisor (by email)</a:t>
            </a:r>
          </a:p>
          <a:p>
            <a:r>
              <a:rPr lang="en-US" dirty="0"/>
              <a:t>Must be an itemized receipt</a:t>
            </a:r>
          </a:p>
          <a:p>
            <a:r>
              <a:rPr lang="en-US" dirty="0"/>
              <a:t>Mileage reimbursement requirements</a:t>
            </a:r>
          </a:p>
          <a:p>
            <a:pPr lvl="1"/>
            <a:r>
              <a:rPr lang="en-US" dirty="0"/>
              <a:t>Driver Record Check</a:t>
            </a:r>
          </a:p>
          <a:p>
            <a:pPr lvl="1"/>
            <a:r>
              <a:rPr lang="en-US" dirty="0"/>
              <a:t>Driver License Upload</a:t>
            </a:r>
          </a:p>
          <a:p>
            <a:pPr lvl="1"/>
            <a:r>
              <a:rPr lang="en-US" dirty="0"/>
              <a:t>Auto Insurance Card/Policy Upload</a:t>
            </a:r>
          </a:p>
          <a:p>
            <a:pPr lvl="1"/>
            <a:r>
              <a:rPr lang="en-US" dirty="0"/>
              <a:t>Must </a:t>
            </a:r>
            <a:r>
              <a:rPr lang="en-US"/>
              <a:t>pass a Driver </a:t>
            </a:r>
            <a:r>
              <a:rPr lang="en-US" dirty="0"/>
              <a:t>Training Course</a:t>
            </a:r>
          </a:p>
        </p:txBody>
      </p:sp>
    </p:spTree>
    <p:extLst>
      <p:ext uri="{BB962C8B-B14F-4D97-AF65-F5344CB8AC3E}">
        <p14:creationId xmlns:p14="http://schemas.microsoft.com/office/powerpoint/2010/main" val="290472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5501"/>
            <a:ext cx="7162800" cy="990600"/>
          </a:xfrm>
        </p:spPr>
        <p:txBody>
          <a:bodyPr>
            <a:normAutofit fontScale="90000"/>
          </a:bodyPr>
          <a:lstStyle/>
          <a:p>
            <a:pPr>
              <a:lnSpc>
                <a:spcPct val="100000"/>
              </a:lnSpc>
            </a:pPr>
            <a:r>
              <a:rPr lang="en-US" sz="3600" dirty="0"/>
              <a:t>Workers Compensation </a:t>
            </a:r>
            <a:br>
              <a:rPr lang="en-US" dirty="0"/>
            </a:br>
            <a:r>
              <a:rPr lang="en-US" dirty="0"/>
              <a:t>  </a:t>
            </a:r>
            <a:br>
              <a:rPr lang="en-US" dirty="0"/>
            </a:br>
            <a:r>
              <a:rPr lang="en-US" sz="2000" dirty="0"/>
              <a:t>What should I do if I am injured during the scope of my work?</a:t>
            </a:r>
          </a:p>
        </p:txBody>
      </p:sp>
      <p:sp>
        <p:nvSpPr>
          <p:cNvPr id="3" name="Content Placeholder 2"/>
          <p:cNvSpPr>
            <a:spLocks noGrp="1"/>
          </p:cNvSpPr>
          <p:nvPr>
            <p:ph idx="1"/>
          </p:nvPr>
        </p:nvSpPr>
        <p:spPr>
          <a:xfrm>
            <a:off x="762000" y="2209800"/>
            <a:ext cx="7924800" cy="4246602"/>
          </a:xfrm>
          <a:solidFill>
            <a:schemeClr val="bg1"/>
          </a:solidFill>
        </p:spPr>
        <p:txBody>
          <a:bodyPr>
            <a:noAutofit/>
          </a:bodyPr>
          <a:lstStyle/>
          <a:p>
            <a:pPr marL="0" indent="0">
              <a:buNone/>
            </a:pPr>
            <a:r>
              <a:rPr lang="en-US" sz="1800" dirty="0">
                <a:solidFill>
                  <a:schemeClr val="tx1"/>
                </a:solidFill>
                <a:latin typeface="+mn-lt"/>
              </a:rPr>
              <a:t>1. Immediately report the injury to your site supervisor </a:t>
            </a:r>
          </a:p>
          <a:p>
            <a:pPr marL="0" indent="0">
              <a:buNone/>
            </a:pPr>
            <a:r>
              <a:rPr lang="en-US" sz="1800" dirty="0">
                <a:solidFill>
                  <a:schemeClr val="tx1"/>
                </a:solidFill>
                <a:latin typeface="+mn-lt"/>
              </a:rPr>
              <a:t>2. Contact Northwest Youth Corps </a:t>
            </a:r>
          </a:p>
          <a:p>
            <a:pPr marL="0" indent="0">
              <a:buNone/>
            </a:pPr>
            <a:r>
              <a:rPr lang="en-US" sz="2000" dirty="0">
                <a:solidFill>
                  <a:schemeClr val="tx1"/>
                </a:solidFill>
              </a:rPr>
              <a:t>	</a:t>
            </a:r>
            <a:r>
              <a:rPr lang="en-US" sz="1400" dirty="0">
                <a:solidFill>
                  <a:schemeClr val="tx1"/>
                </a:solidFill>
              </a:rPr>
              <a:t>Lev Kellendy, Office: 541-654-4706</a:t>
            </a:r>
          </a:p>
          <a:p>
            <a:pPr marL="0" indent="0">
              <a:buNone/>
            </a:pPr>
            <a:r>
              <a:rPr lang="en-US" sz="1400" dirty="0">
                <a:solidFill>
                  <a:schemeClr val="tx1"/>
                </a:solidFill>
              </a:rPr>
              <a:t>	Matthew Schlegel, Office: 208-593-7622</a:t>
            </a:r>
          </a:p>
          <a:p>
            <a:pPr marL="0" indent="0">
              <a:buNone/>
            </a:pPr>
            <a:r>
              <a:rPr lang="en-US" sz="1400" dirty="0">
                <a:solidFill>
                  <a:schemeClr val="tx1"/>
                </a:solidFill>
              </a:rPr>
              <a:t>	Abi Snow, Office: 541-654-4704</a:t>
            </a:r>
            <a:endParaRPr lang="en-US" sz="1400" dirty="0">
              <a:solidFill>
                <a:schemeClr val="tx1"/>
              </a:solidFill>
              <a:latin typeface="+mn-lt"/>
            </a:endParaRPr>
          </a:p>
          <a:p>
            <a:pPr marL="0" indent="0">
              <a:buNone/>
            </a:pPr>
            <a:r>
              <a:rPr lang="en-US" sz="1800" dirty="0">
                <a:solidFill>
                  <a:schemeClr val="tx1"/>
                </a:solidFill>
                <a:latin typeface="+mn-lt"/>
              </a:rPr>
              <a:t>3. Get medical treatment at Urgent Care or Emergency Room  </a:t>
            </a:r>
          </a:p>
          <a:p>
            <a:pPr marL="0" indent="0">
              <a:buNone/>
            </a:pPr>
            <a:r>
              <a:rPr lang="en-US" sz="1800" dirty="0">
                <a:solidFill>
                  <a:schemeClr val="tx1"/>
                </a:solidFill>
                <a:latin typeface="+mn-lt"/>
              </a:rPr>
              <a:t>4. Tell medical staff you sustained a work-related injury and are covered under Workers Comp</a:t>
            </a:r>
          </a:p>
          <a:p>
            <a:pPr marL="0" indent="0">
              <a:buNone/>
            </a:pPr>
            <a:r>
              <a:rPr lang="en-US" sz="1800" dirty="0">
                <a:solidFill>
                  <a:schemeClr val="tx1"/>
                </a:solidFill>
                <a:latin typeface="+mn-lt"/>
              </a:rPr>
              <a:t>5. Request Return to Work Release from the treating physician</a:t>
            </a:r>
          </a:p>
          <a:p>
            <a:pPr marL="0" indent="0">
              <a:buNone/>
            </a:pPr>
            <a:r>
              <a:rPr lang="en-US" sz="1800" dirty="0">
                <a:solidFill>
                  <a:schemeClr val="tx1"/>
                </a:solidFill>
                <a:latin typeface="+mn-lt"/>
              </a:rPr>
              <a:t>6. Complete State based Workers Compensation Form</a:t>
            </a:r>
          </a:p>
          <a:p>
            <a:pPr marL="0" lvl="0" indent="0">
              <a:buNone/>
            </a:pPr>
            <a:r>
              <a:rPr lang="en-US" sz="1800" dirty="0">
                <a:solidFill>
                  <a:schemeClr val="tx1"/>
                </a:solidFill>
                <a:latin typeface="+mn-lt"/>
              </a:rPr>
              <a:t>7. </a:t>
            </a:r>
            <a:r>
              <a:rPr lang="en-US" dirty="0">
                <a:solidFill>
                  <a:schemeClr val="tx1"/>
                </a:solidFill>
              </a:rPr>
              <a:t>Scan</a:t>
            </a:r>
            <a:r>
              <a:rPr lang="en-US" sz="1800" dirty="0">
                <a:solidFill>
                  <a:schemeClr val="tx1"/>
                </a:solidFill>
                <a:latin typeface="+mn-lt"/>
              </a:rPr>
              <a:t> documents to </a:t>
            </a:r>
            <a:r>
              <a:rPr lang="en-US" dirty="0">
                <a:solidFill>
                  <a:schemeClr val="tx1"/>
                </a:solidFill>
              </a:rPr>
              <a:t>jessicaj</a:t>
            </a:r>
            <a:r>
              <a:rPr lang="en-US" sz="1800" dirty="0">
                <a:solidFill>
                  <a:schemeClr val="tx1"/>
                </a:solidFill>
                <a:latin typeface="+mn-lt"/>
              </a:rPr>
              <a:t>@nwyouthcorps.org</a:t>
            </a:r>
          </a:p>
          <a:p>
            <a:pPr marL="0" indent="0">
              <a:buNone/>
            </a:pPr>
            <a:endParaRPr lang="en-US" sz="1800" dirty="0">
              <a:solidFill>
                <a:schemeClr val="tx1"/>
              </a:solidFill>
              <a:latin typeface="+mn-lt"/>
            </a:endParaRPr>
          </a:p>
          <a:p>
            <a:pPr marL="0" indent="0">
              <a:buNone/>
            </a:pPr>
            <a:endParaRPr lang="en-US" sz="1800" dirty="0">
              <a:solidFill>
                <a:schemeClr val="tx1"/>
              </a:solidFill>
              <a:latin typeface="+mn-lt"/>
            </a:endParaRPr>
          </a:p>
          <a:p>
            <a:pPr marL="0" indent="0">
              <a:buNone/>
            </a:pPr>
            <a:endParaRPr lang="en-US" sz="1800" dirty="0">
              <a:solidFill>
                <a:schemeClr val="tx1"/>
              </a:solidFill>
              <a:latin typeface="+mn-lt"/>
            </a:endParaRPr>
          </a:p>
          <a:p>
            <a:pPr marL="0" lvl="0" indent="0">
              <a:buNone/>
            </a:pPr>
            <a:endParaRPr lang="en-US" sz="1800" dirty="0">
              <a:solidFill>
                <a:schemeClr val="tx1"/>
              </a:solidFill>
              <a:latin typeface="+mn-lt"/>
            </a:endParaRPr>
          </a:p>
        </p:txBody>
      </p:sp>
      <p:sp>
        <p:nvSpPr>
          <p:cNvPr id="5" name="TextBox 4"/>
          <p:cNvSpPr txBox="1"/>
          <p:nvPr/>
        </p:nvSpPr>
        <p:spPr>
          <a:xfrm rot="10800000" flipV="1">
            <a:off x="5105400" y="5354597"/>
            <a:ext cx="4419600"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75939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Uniform and Dress Code</a:t>
            </a:r>
          </a:p>
        </p:txBody>
      </p:sp>
      <p:sp>
        <p:nvSpPr>
          <p:cNvPr id="16" name="Text Placeholder 15"/>
          <p:cNvSpPr>
            <a:spLocks noGrp="1"/>
          </p:cNvSpPr>
          <p:nvPr>
            <p:ph type="body" idx="1"/>
          </p:nvPr>
        </p:nvSpPr>
        <p:spPr/>
        <p:txBody>
          <a:bodyPr/>
          <a:lstStyle/>
          <a:p>
            <a:r>
              <a:rPr lang="en-US" dirty="0"/>
              <a:t>You will receive:</a:t>
            </a:r>
          </a:p>
        </p:txBody>
      </p:sp>
      <p:sp>
        <p:nvSpPr>
          <p:cNvPr id="17" name="Content Placeholder 16"/>
          <p:cNvSpPr>
            <a:spLocks noGrp="1"/>
          </p:cNvSpPr>
          <p:nvPr>
            <p:ph sz="half" idx="2"/>
          </p:nvPr>
        </p:nvSpPr>
        <p:spPr/>
        <p:txBody>
          <a:bodyPr/>
          <a:lstStyle/>
          <a:p>
            <a:r>
              <a:rPr lang="en-US" dirty="0"/>
              <a:t>Long-sleeve</a:t>
            </a:r>
          </a:p>
          <a:p>
            <a:r>
              <a:rPr lang="en-US" dirty="0"/>
              <a:t>Short-Sleeve</a:t>
            </a:r>
          </a:p>
          <a:p>
            <a:r>
              <a:rPr lang="en-US" dirty="0"/>
              <a:t>Trucker hat</a:t>
            </a:r>
          </a:p>
          <a:p>
            <a:r>
              <a:rPr lang="en-US" dirty="0"/>
              <a:t>Pin</a:t>
            </a:r>
          </a:p>
        </p:txBody>
      </p:sp>
      <p:sp>
        <p:nvSpPr>
          <p:cNvPr id="18" name="Text Placeholder 17"/>
          <p:cNvSpPr>
            <a:spLocks noGrp="1"/>
          </p:cNvSpPr>
          <p:nvPr>
            <p:ph type="body" sz="quarter" idx="3"/>
          </p:nvPr>
        </p:nvSpPr>
        <p:spPr/>
        <p:txBody>
          <a:bodyPr/>
          <a:lstStyle/>
          <a:p>
            <a:r>
              <a:rPr lang="en-US" dirty="0"/>
              <a:t>Some notes:</a:t>
            </a:r>
          </a:p>
        </p:txBody>
      </p:sp>
      <p:sp>
        <p:nvSpPr>
          <p:cNvPr id="19" name="Content Placeholder 18"/>
          <p:cNvSpPr>
            <a:spLocks noGrp="1"/>
          </p:cNvSpPr>
          <p:nvPr>
            <p:ph sz="quarter" idx="4"/>
          </p:nvPr>
        </p:nvSpPr>
        <p:spPr/>
        <p:txBody>
          <a:bodyPr/>
          <a:lstStyle/>
          <a:p>
            <a:r>
              <a:rPr lang="en-US" dirty="0"/>
              <a:t>AmeriCorps Prohibited Activities</a:t>
            </a:r>
          </a:p>
          <a:p>
            <a:r>
              <a:rPr lang="en-US" dirty="0"/>
              <a:t>Partner requirements</a:t>
            </a:r>
          </a:p>
          <a:p>
            <a:r>
              <a:rPr lang="en-US" dirty="0"/>
              <a:t>Ambassadorship</a:t>
            </a:r>
          </a:p>
        </p:txBody>
      </p:sp>
    </p:spTree>
    <p:extLst>
      <p:ext uri="{BB962C8B-B14F-4D97-AF65-F5344CB8AC3E}">
        <p14:creationId xmlns:p14="http://schemas.microsoft.com/office/powerpoint/2010/main" val="87047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28600"/>
            <a:ext cx="7772400" cy="457200"/>
          </a:xfrm>
        </p:spPr>
        <p:txBody>
          <a:bodyPr>
            <a:normAutofit fontScale="90000"/>
          </a:bodyPr>
          <a:lstStyle/>
          <a:p>
            <a:r>
              <a:rPr lang="en-US" dirty="0"/>
              <a:t>Loan Forbearance</a:t>
            </a:r>
          </a:p>
        </p:txBody>
      </p:sp>
      <p:pic>
        <p:nvPicPr>
          <p:cNvPr id="1026" name="Picture 2" descr="C:\Users\haleydl\Desktop\MyAmeriCorps Regi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22468"/>
            <a:ext cx="4495799" cy="5092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leydl\Desktop\Loan Forbearance Requ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22468"/>
            <a:ext cx="4495801" cy="5168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19699" y="793575"/>
            <a:ext cx="3200400" cy="369332"/>
          </a:xfrm>
          <a:prstGeom prst="rect">
            <a:avLst/>
          </a:prstGeom>
          <a:noFill/>
        </p:spPr>
        <p:txBody>
          <a:bodyPr wrap="square" rtlCol="0">
            <a:spAutoFit/>
          </a:bodyPr>
          <a:lstStyle/>
          <a:p>
            <a:r>
              <a:rPr lang="en-US" dirty="0"/>
              <a:t>https://my.americorps.gov</a:t>
            </a:r>
          </a:p>
        </p:txBody>
      </p:sp>
    </p:spTree>
    <p:extLst>
      <p:ext uri="{BB962C8B-B14F-4D97-AF65-F5344CB8AC3E}">
        <p14:creationId xmlns:p14="http://schemas.microsoft.com/office/powerpoint/2010/main" val="391267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AmeriCorps Education Award</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10266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95800" y="1725573"/>
            <a:ext cx="4360796" cy="3785652"/>
          </a:xfrm>
          <a:prstGeom prst="rect">
            <a:avLst/>
          </a:prstGeom>
          <a:noFill/>
        </p:spPr>
        <p:txBody>
          <a:bodyPr wrap="square" rtlCol="0">
            <a:spAutoFit/>
          </a:bodyPr>
          <a:lstStyle/>
          <a:p>
            <a:pPr>
              <a:defRPr/>
            </a:pPr>
            <a:r>
              <a:rPr lang="en-US" sz="1600" dirty="0"/>
              <a:t>The amount of the award is:</a:t>
            </a:r>
          </a:p>
          <a:p>
            <a:pPr>
              <a:defRPr/>
            </a:pPr>
            <a:r>
              <a:rPr lang="en-US" sz="1600" b="1" dirty="0">
                <a:solidFill>
                  <a:schemeClr val="accent1">
                    <a:lumMod val="50000"/>
                  </a:schemeClr>
                </a:solidFill>
              </a:rPr>
              <a:t>Full Time – 1700hrs: $6,895</a:t>
            </a:r>
          </a:p>
          <a:p>
            <a:pPr>
              <a:defRPr/>
            </a:pPr>
            <a:r>
              <a:rPr lang="en-US" sz="1600" b="1" dirty="0">
                <a:solidFill>
                  <a:schemeClr val="accent1">
                    <a:lumMod val="50000"/>
                  </a:schemeClr>
                </a:solidFill>
              </a:rPr>
              <a:t>Half Time – 900hrs: $3,447.50</a:t>
            </a:r>
          </a:p>
          <a:p>
            <a:pPr>
              <a:defRPr/>
            </a:pPr>
            <a:r>
              <a:rPr lang="en-US" sz="1600" b="1" dirty="0">
                <a:solidFill>
                  <a:schemeClr val="accent1">
                    <a:lumMod val="50000"/>
                  </a:schemeClr>
                </a:solidFill>
              </a:rPr>
              <a:t>Reduced Half Time – 675hrs: $2,626.27</a:t>
            </a:r>
          </a:p>
          <a:p>
            <a:pPr>
              <a:defRPr/>
            </a:pPr>
            <a:r>
              <a:rPr lang="en-US" sz="1600" b="1" dirty="0">
                <a:solidFill>
                  <a:schemeClr val="accent1">
                    <a:lumMod val="50000"/>
                  </a:schemeClr>
                </a:solidFill>
              </a:rPr>
              <a:t>Quarter Time – 450hrs: $1,824.07</a:t>
            </a:r>
          </a:p>
          <a:p>
            <a:pPr>
              <a:defRPr/>
            </a:pPr>
            <a:r>
              <a:rPr lang="en-US" sz="1600" b="1" dirty="0">
                <a:solidFill>
                  <a:schemeClr val="accent1">
                    <a:lumMod val="50000"/>
                  </a:schemeClr>
                </a:solidFill>
              </a:rPr>
              <a:t>Minimum Time – 300hrs: $1,459.26</a:t>
            </a:r>
          </a:p>
          <a:p>
            <a:pPr>
              <a:defRPr/>
            </a:pPr>
            <a:endParaRPr lang="en-US" sz="1600" dirty="0"/>
          </a:p>
          <a:p>
            <a:pPr>
              <a:defRPr/>
            </a:pPr>
            <a:r>
              <a:rPr lang="en-US" sz="1600" dirty="0"/>
              <a:t>You may receive a </a:t>
            </a:r>
            <a:r>
              <a:rPr lang="en-US" sz="1600" dirty="0">
                <a:solidFill>
                  <a:schemeClr val="accent1">
                    <a:lumMod val="50000"/>
                  </a:schemeClr>
                </a:solidFill>
              </a:rPr>
              <a:t>maximum of the equivalent of  </a:t>
            </a:r>
            <a:r>
              <a:rPr lang="en-US" sz="1600" b="1" dirty="0">
                <a:solidFill>
                  <a:schemeClr val="accent1">
                    <a:lumMod val="50000"/>
                  </a:schemeClr>
                </a:solidFill>
              </a:rPr>
              <a:t>2 Full-time Awards</a:t>
            </a:r>
          </a:p>
          <a:p>
            <a:pPr>
              <a:defRPr/>
            </a:pPr>
            <a:endParaRPr lang="en-US" sz="1600" b="1" dirty="0">
              <a:solidFill>
                <a:schemeClr val="accent1">
                  <a:lumMod val="50000"/>
                </a:schemeClr>
              </a:solidFill>
            </a:endParaRPr>
          </a:p>
          <a:p>
            <a:pPr>
              <a:defRPr/>
            </a:pPr>
            <a:r>
              <a:rPr lang="en-US" sz="1600" dirty="0"/>
              <a:t>You have up to </a:t>
            </a:r>
            <a:r>
              <a:rPr lang="en-US" sz="1600" b="1" dirty="0">
                <a:solidFill>
                  <a:schemeClr val="accent1">
                    <a:lumMod val="50000"/>
                  </a:schemeClr>
                </a:solidFill>
              </a:rPr>
              <a:t>7 years</a:t>
            </a:r>
            <a:r>
              <a:rPr lang="en-US" sz="1600" dirty="0">
                <a:solidFill>
                  <a:schemeClr val="accent1">
                    <a:lumMod val="50000"/>
                  </a:schemeClr>
                </a:solidFill>
              </a:rPr>
              <a:t> </a:t>
            </a:r>
            <a:r>
              <a:rPr lang="en-US" sz="1600" dirty="0"/>
              <a:t>from the date you complete your service to use your award</a:t>
            </a:r>
          </a:p>
          <a:p>
            <a:pPr>
              <a:defRPr/>
            </a:pPr>
            <a:endParaRPr lang="en-US" sz="1600" dirty="0"/>
          </a:p>
          <a:p>
            <a:pPr>
              <a:defRPr/>
            </a:pPr>
            <a:r>
              <a:rPr lang="en-US" sz="1600" dirty="0"/>
              <a:t>The award is </a:t>
            </a:r>
            <a:r>
              <a:rPr lang="en-US" sz="1600" dirty="0">
                <a:solidFill>
                  <a:schemeClr val="accent1">
                    <a:lumMod val="50000"/>
                  </a:schemeClr>
                </a:solidFill>
              </a:rPr>
              <a:t>subject to income tax </a:t>
            </a:r>
            <a:r>
              <a:rPr lang="en-US" sz="1600" dirty="0"/>
              <a:t>the year it is used</a:t>
            </a:r>
            <a:endParaRPr lang="en-US" sz="1600" dirty="0">
              <a:solidFill>
                <a:srgbClr val="FF9900"/>
              </a:solidFill>
            </a:endParaRPr>
          </a:p>
        </p:txBody>
      </p:sp>
    </p:spTree>
    <p:extLst>
      <p:ext uri="{BB962C8B-B14F-4D97-AF65-F5344CB8AC3E}">
        <p14:creationId xmlns:p14="http://schemas.microsoft.com/office/powerpoint/2010/main" val="271802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AmeriCorps Education Award</a:t>
            </a:r>
          </a:p>
        </p:txBody>
      </p:sp>
      <p:sp>
        <p:nvSpPr>
          <p:cNvPr id="3" name="Content Placeholder 2"/>
          <p:cNvSpPr>
            <a:spLocks noGrp="1"/>
          </p:cNvSpPr>
          <p:nvPr>
            <p:ph sz="quarter" idx="1"/>
          </p:nvPr>
        </p:nvSpPr>
        <p:spPr>
          <a:xfrm>
            <a:off x="4038600" y="1752600"/>
            <a:ext cx="4648200" cy="4267200"/>
          </a:xfrm>
        </p:spPr>
        <p:txBody>
          <a:bodyPr>
            <a:normAutofit/>
          </a:bodyPr>
          <a:lstStyle/>
          <a:p>
            <a:pPr marL="0" lvl="0" indent="0" fontAlgn="base">
              <a:spcAft>
                <a:spcPts val="400"/>
              </a:spcAft>
              <a:buClrTx/>
              <a:buSzTx/>
              <a:buNone/>
              <a:defRPr/>
            </a:pPr>
            <a:r>
              <a:rPr lang="en-US" sz="2000" dirty="0">
                <a:solidFill>
                  <a:schemeClr val="tx2"/>
                </a:solidFill>
              </a:rPr>
              <a:t>Online system</a:t>
            </a:r>
          </a:p>
          <a:p>
            <a:pPr marL="742950" lvl="1" indent="-285750" fontAlgn="base">
              <a:spcAft>
                <a:spcPct val="0"/>
              </a:spcAft>
              <a:buClrTx/>
              <a:buSzTx/>
              <a:buFont typeface="Arial" pitchFamily="34" charset="0"/>
              <a:buChar char="–"/>
              <a:defRPr/>
            </a:pPr>
            <a:r>
              <a:rPr lang="en-US" sz="1600" dirty="0"/>
              <a:t>Within 30 days, members can access their Ed Award Online at </a:t>
            </a:r>
            <a:r>
              <a:rPr lang="en-US" sz="1600" dirty="0">
                <a:hlinkClick r:id="rId2"/>
              </a:rPr>
              <a:t>my.americorps.gov</a:t>
            </a:r>
            <a:r>
              <a:rPr lang="en-US" sz="1600" dirty="0"/>
              <a:t> website.</a:t>
            </a:r>
          </a:p>
          <a:p>
            <a:pPr marL="457200" lvl="1" indent="0" fontAlgn="base">
              <a:spcAft>
                <a:spcPct val="0"/>
              </a:spcAft>
              <a:buClrTx/>
              <a:buSzTx/>
              <a:buNone/>
              <a:defRPr/>
            </a:pPr>
            <a:endParaRPr lang="en-US" sz="1600" dirty="0"/>
          </a:p>
          <a:p>
            <a:pPr marL="742950" lvl="1" indent="-285750" fontAlgn="base">
              <a:spcAft>
                <a:spcPct val="0"/>
              </a:spcAft>
              <a:buClrTx/>
              <a:buSzTx/>
              <a:buFont typeface="Arial" pitchFamily="34" charset="0"/>
              <a:buChar char="–"/>
              <a:defRPr/>
            </a:pPr>
            <a:r>
              <a:rPr lang="en-US" sz="1600" dirty="0"/>
              <a:t>Full or partial payments can be made</a:t>
            </a:r>
          </a:p>
          <a:p>
            <a:pPr marL="1143000" lvl="2" fontAlgn="base">
              <a:spcAft>
                <a:spcPct val="0"/>
              </a:spcAft>
              <a:buClrTx/>
              <a:buSzTx/>
              <a:buFont typeface="Arial" pitchFamily="34" charset="0"/>
              <a:buChar char="•"/>
              <a:defRPr/>
            </a:pPr>
            <a:r>
              <a:rPr lang="en-US" sz="1600" dirty="0">
                <a:solidFill>
                  <a:schemeClr val="tx2"/>
                </a:solidFill>
              </a:rPr>
              <a:t>Members can watch their balances and monitor any activity all via the website.</a:t>
            </a:r>
          </a:p>
          <a:p>
            <a:pPr marL="1143000" lvl="2" fontAlgn="base">
              <a:spcAft>
                <a:spcPct val="0"/>
              </a:spcAft>
              <a:buClrTx/>
              <a:buSzTx/>
              <a:buFont typeface="Arial" pitchFamily="34" charset="0"/>
              <a:buChar char="•"/>
              <a:defRPr/>
            </a:pPr>
            <a:endParaRPr lang="en-US" sz="1600" dirty="0">
              <a:solidFill>
                <a:schemeClr val="tx2"/>
              </a:solidFill>
            </a:endParaRPr>
          </a:p>
          <a:p>
            <a:pPr marL="742950" lvl="1" indent="-285750" fontAlgn="base">
              <a:spcAft>
                <a:spcPct val="0"/>
              </a:spcAft>
              <a:buClrTx/>
              <a:buSzTx/>
              <a:buFont typeface="Arial" pitchFamily="34" charset="0"/>
              <a:buChar char="–"/>
              <a:defRPr/>
            </a:pPr>
            <a:r>
              <a:rPr lang="en-US" sz="1600" dirty="0"/>
              <a:t>If your school or loan holder is not on the </a:t>
            </a:r>
            <a:r>
              <a:rPr lang="en-US" sz="1600" dirty="0">
                <a:hlinkClick r:id="rId3" action="ppaction://hlinkfile"/>
              </a:rPr>
              <a:t>my.americorps.gov</a:t>
            </a:r>
            <a:r>
              <a:rPr lang="en-US" sz="1600" dirty="0"/>
              <a:t> site, you can encourage them to join</a:t>
            </a:r>
          </a:p>
          <a:p>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95635"/>
            <a:ext cx="3865193" cy="4572000"/>
          </a:xfrm>
          <a:prstGeom prst="rect">
            <a:avLst/>
          </a:prstGeom>
        </p:spPr>
      </p:pic>
    </p:spTree>
    <p:extLst>
      <p:ext uri="{BB962C8B-B14F-4D97-AF65-F5344CB8AC3E}">
        <p14:creationId xmlns:p14="http://schemas.microsoft.com/office/powerpoint/2010/main" val="124963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81252" y="1981200"/>
            <a:ext cx="4038600" cy="4876799"/>
          </a:xfrm>
        </p:spPr>
        <p:txBody>
          <a:bodyPr>
            <a:normAutofit/>
          </a:bodyPr>
          <a:lstStyle/>
          <a:p>
            <a:r>
              <a:rPr lang="en-US" sz="1600" dirty="0"/>
              <a:t>Created in 1993</a:t>
            </a:r>
          </a:p>
          <a:p>
            <a:pPr lvl="1"/>
            <a:r>
              <a:rPr lang="en-US" sz="1400" dirty="0"/>
              <a:t>AmeriCorps VISTA started in 1965</a:t>
            </a:r>
          </a:p>
          <a:p>
            <a:r>
              <a:rPr lang="en-US" sz="1600" dirty="0"/>
              <a:t>National and Community Service Trust Act – Signed into Law by Bill Clinton</a:t>
            </a:r>
          </a:p>
          <a:p>
            <a:r>
              <a:rPr lang="en-US" sz="1600" dirty="0"/>
              <a:t>Supports over 2 million Americans in service each year.</a:t>
            </a:r>
          </a:p>
          <a:p>
            <a:endParaRPr lang="en-US" sz="1600" b="1" dirty="0"/>
          </a:p>
          <a:p>
            <a:endParaRPr lang="en-US" sz="1600" b="1" dirty="0"/>
          </a:p>
          <a:p>
            <a:r>
              <a:rPr lang="en-US" sz="1600" dirty="0">
                <a:hlinkClick r:id="rId3"/>
              </a:rPr>
              <a:t>AmeriCorps Is</a:t>
            </a:r>
            <a:endParaRPr lang="en-US" sz="1600" dirty="0"/>
          </a:p>
          <a:p>
            <a:r>
              <a:rPr lang="en-US" sz="1600" dirty="0">
                <a:hlinkClick r:id="rId4"/>
              </a:rPr>
              <a:t>Serve with AmeriCorps</a:t>
            </a:r>
            <a:endParaRPr lang="en-US" sz="1600" dirty="0"/>
          </a:p>
          <a:p>
            <a:r>
              <a:rPr lang="en-US" sz="1600" dirty="0">
                <a:hlinkClick r:id="rId5"/>
              </a:rPr>
              <a:t>AmeriCorps What’s at your Core?</a:t>
            </a:r>
            <a:endParaRPr lang="en-US" sz="1600" dirty="0"/>
          </a:p>
          <a:p>
            <a:endParaRPr lang="en-US" sz="2000" dirty="0"/>
          </a:p>
          <a:p>
            <a:endParaRPr lang="en-US" sz="2000" dirty="0"/>
          </a:p>
        </p:txBody>
      </p:sp>
      <p:pic>
        <p:nvPicPr>
          <p:cNvPr id="6" name="Picture 5" descr="Text&#10;&#10;Description automatically generated">
            <a:extLst>
              <a:ext uri="{FF2B5EF4-FFF2-40B4-BE49-F238E27FC236}">
                <a16:creationId xmlns:a16="http://schemas.microsoft.com/office/drawing/2014/main" id="{494B2F2E-2F15-4DD8-BE04-45E50311FB3D}"/>
              </a:ext>
            </a:extLst>
          </p:cNvPr>
          <p:cNvPicPr>
            <a:picLocks noChangeAspect="1"/>
          </p:cNvPicPr>
          <p:nvPr/>
        </p:nvPicPr>
        <p:blipFill rotWithShape="1">
          <a:blip r:embed="rId6">
            <a:extLst>
              <a:ext uri="{28A0092B-C50C-407E-A947-70E740481C1C}">
                <a14:useLocalDpi xmlns:a14="http://schemas.microsoft.com/office/drawing/2010/main" val="0"/>
              </a:ext>
            </a:extLst>
          </a:blip>
          <a:srcRect r="41704"/>
          <a:stretch/>
        </p:blipFill>
        <p:spPr>
          <a:xfrm>
            <a:off x="295896" y="3276600"/>
            <a:ext cx="3841232" cy="3459330"/>
          </a:xfrm>
          <a:prstGeom prst="rect">
            <a:avLst/>
          </a:prstGeom>
        </p:spPr>
      </p:pic>
      <p:pic>
        <p:nvPicPr>
          <p:cNvPr id="8" name="Picture 7" descr="Text&#10;&#10;Description automatically generated">
            <a:extLst>
              <a:ext uri="{FF2B5EF4-FFF2-40B4-BE49-F238E27FC236}">
                <a16:creationId xmlns:a16="http://schemas.microsoft.com/office/drawing/2014/main" id="{D7889080-5F35-436F-BAF9-2A2C5B549F29}"/>
              </a:ext>
            </a:extLst>
          </p:cNvPr>
          <p:cNvPicPr>
            <a:picLocks noChangeAspect="1"/>
          </p:cNvPicPr>
          <p:nvPr/>
        </p:nvPicPr>
        <p:blipFill rotWithShape="1">
          <a:blip r:embed="rId6">
            <a:extLst>
              <a:ext uri="{28A0092B-C50C-407E-A947-70E740481C1C}">
                <a14:useLocalDpi xmlns:a14="http://schemas.microsoft.com/office/drawing/2010/main" val="0"/>
              </a:ext>
            </a:extLst>
          </a:blip>
          <a:srcRect l="57992" t="74582"/>
          <a:stretch/>
        </p:blipFill>
        <p:spPr>
          <a:xfrm>
            <a:off x="4653129" y="152400"/>
            <a:ext cx="4366723" cy="1387159"/>
          </a:xfrm>
          <a:prstGeom prst="rect">
            <a:avLst/>
          </a:prstGeom>
        </p:spPr>
      </p:pic>
      <p:sp>
        <p:nvSpPr>
          <p:cNvPr id="9" name="Thought Bubble: Cloud 8">
            <a:extLst>
              <a:ext uri="{FF2B5EF4-FFF2-40B4-BE49-F238E27FC236}">
                <a16:creationId xmlns:a16="http://schemas.microsoft.com/office/drawing/2014/main" id="{DE781C35-413A-4E4B-8C7A-CAE95A969865}"/>
              </a:ext>
            </a:extLst>
          </p:cNvPr>
          <p:cNvSpPr/>
          <p:nvPr/>
        </p:nvSpPr>
        <p:spPr>
          <a:xfrm>
            <a:off x="200247" y="1076900"/>
            <a:ext cx="4371753" cy="23521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AmeriCorps Goals:</a:t>
            </a:r>
          </a:p>
          <a:p>
            <a:pPr algn="ctr"/>
            <a:endParaRPr lang="en-US" sz="1400" dirty="0">
              <a:solidFill>
                <a:schemeClr val="tx1"/>
              </a:solidFill>
            </a:endParaRPr>
          </a:p>
          <a:p>
            <a:pPr marL="285750" indent="-285750" algn="ctr">
              <a:buFont typeface="Arial" panose="020B0604020202020204" pitchFamily="34" charset="0"/>
              <a:buChar char="•"/>
            </a:pPr>
            <a:r>
              <a:rPr lang="en-US" sz="1400" dirty="0">
                <a:solidFill>
                  <a:schemeClr val="tx1"/>
                </a:solidFill>
              </a:rPr>
              <a:t>Getting Things Done </a:t>
            </a:r>
          </a:p>
          <a:p>
            <a:pPr marL="285750" indent="-285750" algn="ctr">
              <a:buFont typeface="Arial" panose="020B0604020202020204" pitchFamily="34" charset="0"/>
              <a:buChar char="•"/>
            </a:pPr>
            <a:r>
              <a:rPr lang="en-US" sz="1400" dirty="0">
                <a:solidFill>
                  <a:schemeClr val="tx1"/>
                </a:solidFill>
              </a:rPr>
              <a:t>Strengthening Communities</a:t>
            </a:r>
          </a:p>
          <a:p>
            <a:pPr marL="285750" indent="-285750" algn="ctr">
              <a:buFont typeface="Arial" panose="020B0604020202020204" pitchFamily="34" charset="0"/>
              <a:buChar char="•"/>
            </a:pPr>
            <a:r>
              <a:rPr lang="en-US" sz="1400" dirty="0">
                <a:solidFill>
                  <a:schemeClr val="tx1"/>
                </a:solidFill>
              </a:rPr>
              <a:t>Encouraging Responsibility</a:t>
            </a:r>
          </a:p>
          <a:p>
            <a:pPr marL="285750" indent="-285750" algn="ctr">
              <a:buFont typeface="Arial" panose="020B0604020202020204" pitchFamily="34" charset="0"/>
              <a:buChar char="•"/>
            </a:pPr>
            <a:r>
              <a:rPr lang="en-US" sz="1400" dirty="0">
                <a:solidFill>
                  <a:schemeClr val="tx1"/>
                </a:solidFill>
              </a:rPr>
              <a:t>Expanding Opportunity</a:t>
            </a:r>
          </a:p>
        </p:txBody>
      </p:sp>
    </p:spTree>
    <p:extLst>
      <p:ext uri="{BB962C8B-B14F-4D97-AF65-F5344CB8AC3E}">
        <p14:creationId xmlns:p14="http://schemas.microsoft.com/office/powerpoint/2010/main" val="242105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Stamps</a:t>
            </a:r>
          </a:p>
        </p:txBody>
      </p:sp>
      <p:sp>
        <p:nvSpPr>
          <p:cNvPr id="3" name="Content Placeholder 2"/>
          <p:cNvSpPr>
            <a:spLocks noGrp="1"/>
          </p:cNvSpPr>
          <p:nvPr>
            <p:ph idx="1"/>
          </p:nvPr>
        </p:nvSpPr>
        <p:spPr/>
        <p:txBody>
          <a:bodyPr>
            <a:normAutofit/>
          </a:bodyPr>
          <a:lstStyle/>
          <a:p>
            <a:pPr marL="0" indent="0" algn="ctr">
              <a:buNone/>
            </a:pPr>
            <a:r>
              <a:rPr lang="en-US" dirty="0"/>
              <a:t>What You Need</a:t>
            </a:r>
          </a:p>
          <a:p>
            <a:pPr marL="0" indent="0" algn="ctr">
              <a:buNone/>
            </a:pPr>
            <a:endParaRPr lang="en-US" dirty="0"/>
          </a:p>
          <a:p>
            <a:pPr marL="0" indent="0">
              <a:buNone/>
            </a:pPr>
            <a:r>
              <a:rPr lang="en-US" dirty="0"/>
              <a:t>AmeriCorps Letter</a:t>
            </a:r>
          </a:p>
          <a:p>
            <a:pPr marL="0" indent="0">
              <a:buNone/>
            </a:pPr>
            <a:endParaRPr lang="en-US" dirty="0"/>
          </a:p>
          <a:p>
            <a:pPr marL="0" indent="0">
              <a:buNone/>
            </a:pPr>
            <a:r>
              <a:rPr lang="en-US" dirty="0"/>
              <a:t>Position description</a:t>
            </a:r>
          </a:p>
          <a:p>
            <a:pPr marL="0" indent="0">
              <a:buNone/>
            </a:pPr>
            <a:endParaRPr lang="en-US" dirty="0"/>
          </a:p>
          <a:p>
            <a:pPr marL="0" indent="0">
              <a:buNone/>
            </a:pPr>
            <a:r>
              <a:rPr lang="en-US" sz="2000" b="1" dirty="0"/>
              <a:t>Please note: NYC does not guarantee that you will receive food stamps. We will supply you with the resources you will need to apply, but the determination of benefits is outside our control.</a:t>
            </a:r>
          </a:p>
        </p:txBody>
      </p:sp>
    </p:spTree>
    <p:extLst>
      <p:ext uri="{BB962C8B-B14F-4D97-AF65-F5344CB8AC3E}">
        <p14:creationId xmlns:p14="http://schemas.microsoft.com/office/powerpoint/2010/main" val="36230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8229600" cy="914400"/>
          </a:xfrm>
        </p:spPr>
        <p:txBody>
          <a:bodyPr/>
          <a:lstStyle/>
          <a:p>
            <a:r>
              <a:rPr lang="en-US" sz="3600" dirty="0"/>
              <a:t>Paperwork</a:t>
            </a:r>
          </a:p>
        </p:txBody>
      </p:sp>
      <p:sp>
        <p:nvSpPr>
          <p:cNvPr id="3" name="Content Placeholder 2"/>
          <p:cNvSpPr>
            <a:spLocks noGrp="1"/>
          </p:cNvSpPr>
          <p:nvPr>
            <p:ph idx="1"/>
          </p:nvPr>
        </p:nvSpPr>
        <p:spPr>
          <a:xfrm>
            <a:off x="1143000" y="1371600"/>
            <a:ext cx="7543800" cy="5333999"/>
          </a:xfrm>
          <a:solidFill>
            <a:schemeClr val="bg1"/>
          </a:solidFill>
        </p:spPr>
        <p:txBody>
          <a:bodyPr>
            <a:noAutofit/>
          </a:bodyPr>
          <a:lstStyle/>
          <a:p>
            <a:pPr lvl="0">
              <a:lnSpc>
                <a:spcPct val="170000"/>
              </a:lnSpc>
              <a:spcBef>
                <a:spcPts val="0"/>
              </a:spcBef>
            </a:pPr>
            <a:r>
              <a:rPr lang="en-US" sz="1200" dirty="0">
                <a:solidFill>
                  <a:schemeClr val="tx1"/>
                </a:solidFill>
                <a:latin typeface="Palatino Linotype" panose="02040502050505030304" pitchFamily="18" charset="0"/>
              </a:rPr>
              <a:t>Hire Letter</a:t>
            </a:r>
          </a:p>
          <a:p>
            <a:pPr lvl="0">
              <a:lnSpc>
                <a:spcPct val="170000"/>
              </a:lnSpc>
              <a:spcBef>
                <a:spcPts val="0"/>
              </a:spcBef>
            </a:pPr>
            <a:r>
              <a:rPr lang="en-US" sz="1200" dirty="0">
                <a:solidFill>
                  <a:schemeClr val="tx1"/>
                </a:solidFill>
                <a:latin typeface="Palatino Linotype" panose="02040502050505030304" pitchFamily="18" charset="0"/>
              </a:rPr>
              <a:t>I-9 (Need copies of Identifications – N/A’s)</a:t>
            </a:r>
          </a:p>
          <a:p>
            <a:pPr lvl="0">
              <a:lnSpc>
                <a:spcPct val="170000"/>
              </a:lnSpc>
              <a:spcBef>
                <a:spcPts val="0"/>
              </a:spcBef>
            </a:pPr>
            <a:r>
              <a:rPr lang="en-US" sz="1200" dirty="0">
                <a:solidFill>
                  <a:schemeClr val="tx1"/>
                </a:solidFill>
                <a:latin typeface="Palatino Linotype" panose="02040502050505030304" pitchFamily="18" charset="0"/>
              </a:rPr>
              <a:t>W-4</a:t>
            </a:r>
          </a:p>
          <a:p>
            <a:pPr lvl="0">
              <a:lnSpc>
                <a:spcPct val="170000"/>
              </a:lnSpc>
              <a:spcBef>
                <a:spcPts val="0"/>
              </a:spcBef>
            </a:pPr>
            <a:r>
              <a:rPr lang="en-US" sz="1200" dirty="0">
                <a:solidFill>
                  <a:schemeClr val="tx1"/>
                </a:solidFill>
                <a:latin typeface="Palatino Linotype" panose="02040502050505030304" pitchFamily="18" charset="0"/>
              </a:rPr>
              <a:t>Direct Deposit</a:t>
            </a:r>
          </a:p>
          <a:p>
            <a:pPr lvl="0">
              <a:lnSpc>
                <a:spcPct val="170000"/>
              </a:lnSpc>
              <a:spcBef>
                <a:spcPts val="0"/>
              </a:spcBef>
            </a:pPr>
            <a:r>
              <a:rPr lang="en-US" sz="1200" dirty="0">
                <a:solidFill>
                  <a:schemeClr val="tx1"/>
                </a:solidFill>
                <a:latin typeface="Palatino Linotype" panose="02040502050505030304" pitchFamily="18" charset="0"/>
              </a:rPr>
              <a:t>Payroll Draw Program (If Applicable)</a:t>
            </a:r>
          </a:p>
          <a:p>
            <a:pPr lvl="0">
              <a:lnSpc>
                <a:spcPct val="170000"/>
              </a:lnSpc>
              <a:spcBef>
                <a:spcPts val="0"/>
              </a:spcBef>
            </a:pPr>
            <a:r>
              <a:rPr lang="en-US" sz="1200" dirty="0">
                <a:solidFill>
                  <a:schemeClr val="tx1"/>
                </a:solidFill>
                <a:latin typeface="Palatino Linotype" panose="02040502050505030304" pitchFamily="18" charset="0"/>
              </a:rPr>
              <a:t>Acknowledge and release </a:t>
            </a:r>
          </a:p>
          <a:p>
            <a:pPr lvl="0">
              <a:lnSpc>
                <a:spcPct val="170000"/>
              </a:lnSpc>
              <a:spcBef>
                <a:spcPts val="0"/>
              </a:spcBef>
            </a:pPr>
            <a:r>
              <a:rPr lang="en-US" sz="1200" dirty="0">
                <a:solidFill>
                  <a:schemeClr val="tx1"/>
                </a:solidFill>
                <a:latin typeface="Palatino Linotype" panose="02040502050505030304" pitchFamily="18" charset="0"/>
              </a:rPr>
              <a:t>Code of Ethics</a:t>
            </a:r>
          </a:p>
          <a:p>
            <a:pPr lvl="0">
              <a:lnSpc>
                <a:spcPct val="170000"/>
              </a:lnSpc>
              <a:spcBef>
                <a:spcPts val="0"/>
              </a:spcBef>
            </a:pPr>
            <a:r>
              <a:rPr lang="en-US" sz="1200" dirty="0">
                <a:solidFill>
                  <a:schemeClr val="tx1"/>
                </a:solidFill>
                <a:latin typeface="Palatino Linotype" panose="02040502050505030304" pitchFamily="18" charset="0"/>
              </a:rPr>
              <a:t>Memorandum of Understanding</a:t>
            </a:r>
          </a:p>
          <a:p>
            <a:pPr lvl="0">
              <a:lnSpc>
                <a:spcPct val="170000"/>
              </a:lnSpc>
              <a:spcBef>
                <a:spcPts val="0"/>
              </a:spcBef>
            </a:pPr>
            <a:r>
              <a:rPr lang="en-US" sz="1200" dirty="0">
                <a:solidFill>
                  <a:schemeClr val="tx1"/>
                </a:solidFill>
                <a:latin typeface="Palatino Linotype" panose="02040502050505030304" pitchFamily="18" charset="0"/>
              </a:rPr>
              <a:t>Emergency &amp; Contact Information</a:t>
            </a:r>
          </a:p>
          <a:p>
            <a:pPr lvl="0">
              <a:lnSpc>
                <a:spcPct val="170000"/>
              </a:lnSpc>
              <a:spcBef>
                <a:spcPts val="0"/>
              </a:spcBef>
            </a:pPr>
            <a:r>
              <a:rPr lang="en-US" sz="1200" dirty="0">
                <a:solidFill>
                  <a:schemeClr val="tx1"/>
                </a:solidFill>
                <a:latin typeface="Palatino Linotype" panose="02040502050505030304" pitchFamily="18" charset="0"/>
              </a:rPr>
              <a:t>Medical Information</a:t>
            </a:r>
          </a:p>
          <a:p>
            <a:pPr lvl="0">
              <a:lnSpc>
                <a:spcPct val="170000"/>
              </a:lnSpc>
              <a:spcBef>
                <a:spcPts val="0"/>
              </a:spcBef>
            </a:pPr>
            <a:r>
              <a:rPr lang="en-US" sz="1200" dirty="0">
                <a:solidFill>
                  <a:schemeClr val="tx1"/>
                </a:solidFill>
                <a:latin typeface="Palatino Linotype" panose="02040502050505030304" pitchFamily="18" charset="0"/>
              </a:rPr>
              <a:t>AmeriCorps Paperwork</a:t>
            </a:r>
          </a:p>
          <a:p>
            <a:pPr marL="0" indent="0">
              <a:lnSpc>
                <a:spcPct val="170000"/>
              </a:lnSpc>
              <a:spcBef>
                <a:spcPts val="0"/>
              </a:spcBef>
              <a:buNone/>
            </a:pPr>
            <a:endParaRPr lang="en-US" sz="1400" dirty="0">
              <a:solidFill>
                <a:schemeClr val="tx1"/>
              </a:solidFill>
              <a:latin typeface="Palatino Linotype" panose="02040502050505030304" pitchFamily="18" charset="0"/>
            </a:endParaRPr>
          </a:p>
          <a:p>
            <a:pPr marL="0" indent="0">
              <a:lnSpc>
                <a:spcPct val="170000"/>
              </a:lnSpc>
              <a:spcBef>
                <a:spcPts val="0"/>
              </a:spcBef>
              <a:buNone/>
            </a:pPr>
            <a:r>
              <a:rPr lang="en-US" sz="1400" dirty="0">
                <a:solidFill>
                  <a:schemeClr val="tx1"/>
                </a:solidFill>
                <a:latin typeface="Palatino Linotype" panose="02040502050505030304" pitchFamily="18" charset="0"/>
              </a:rPr>
              <a:t>Scan all documents into an e-mail to</a:t>
            </a:r>
            <a:r>
              <a:rPr lang="en-US" sz="1200" dirty="0">
                <a:solidFill>
                  <a:schemeClr val="tx1"/>
                </a:solidFill>
                <a:latin typeface="Palatino Linotype" panose="02040502050505030304" pitchFamily="18" charset="0"/>
              </a:rPr>
              <a:t>: </a:t>
            </a:r>
            <a:r>
              <a:rPr lang="en-US" sz="1200" dirty="0"/>
              <a:t> </a:t>
            </a:r>
            <a:r>
              <a:rPr lang="en-US" sz="1200" dirty="0">
                <a:hlinkClick r:id="rId2"/>
              </a:rPr>
              <a:t>matthews@idahocc.org</a:t>
            </a:r>
            <a:r>
              <a:rPr lang="en-US" sz="1200" dirty="0"/>
              <a:t> or </a:t>
            </a:r>
            <a:r>
              <a:rPr lang="en-US" sz="1200" dirty="0">
                <a:hlinkClick r:id="rId3"/>
              </a:rPr>
              <a:t>abigails@nwyouthcorps.org</a:t>
            </a:r>
            <a:r>
              <a:rPr lang="en-US" sz="1200" dirty="0"/>
              <a:t> </a:t>
            </a:r>
            <a:endParaRPr lang="en-US" sz="1400" dirty="0">
              <a:solidFill>
                <a:schemeClr val="tx1"/>
              </a:solidFill>
              <a:latin typeface="Palatino Linotype" panose="02040502050505030304" pitchFamily="18" charset="0"/>
            </a:endParaRPr>
          </a:p>
          <a:p>
            <a:pPr marL="0" lvl="0" indent="0">
              <a:lnSpc>
                <a:spcPct val="170000"/>
              </a:lnSpc>
              <a:spcBef>
                <a:spcPts val="0"/>
              </a:spcBef>
              <a:buNone/>
            </a:pPr>
            <a:r>
              <a:rPr lang="en-US" sz="1200" dirty="0">
                <a:solidFill>
                  <a:schemeClr val="tx1"/>
                </a:solidFill>
                <a:latin typeface="Palatino Linotype" panose="02040502050505030304" pitchFamily="18" charset="0"/>
              </a:rPr>
              <a:t>Send original paperwork: </a:t>
            </a:r>
          </a:p>
          <a:p>
            <a:pPr marL="0" lvl="0" indent="0">
              <a:lnSpc>
                <a:spcPct val="170000"/>
              </a:lnSpc>
              <a:spcBef>
                <a:spcPts val="0"/>
              </a:spcBef>
              <a:buNone/>
            </a:pPr>
            <a:r>
              <a:rPr lang="en-US" sz="1200" dirty="0">
                <a:solidFill>
                  <a:schemeClr val="tx1"/>
                </a:solidFill>
                <a:latin typeface="Palatino Linotype" panose="02040502050505030304" pitchFamily="18" charset="0"/>
              </a:rPr>
              <a:t>NYC – Abi Snow, Northwest Youth Corps, 2621 Augusta Street Eugene, OR 97403 </a:t>
            </a:r>
          </a:p>
          <a:p>
            <a:pPr marL="0" lvl="0" indent="0">
              <a:lnSpc>
                <a:spcPct val="170000"/>
              </a:lnSpc>
              <a:spcBef>
                <a:spcPts val="0"/>
              </a:spcBef>
              <a:buNone/>
            </a:pPr>
            <a:r>
              <a:rPr lang="en-US" sz="1200" dirty="0">
                <a:solidFill>
                  <a:schemeClr val="tx1"/>
                </a:solidFill>
                <a:latin typeface="Palatino Linotype" panose="02040502050505030304" pitchFamily="18" charset="0"/>
              </a:rPr>
              <a:t> ICC – Matthew Schlegel, Northwest Youth Corps, 6051 W Corporal Lane Boise, ID 83704</a:t>
            </a:r>
            <a:endParaRPr lang="en-US" sz="1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26145"/>
            <a:ext cx="3352800" cy="423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5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BBF3-33EE-40D5-8FC3-780EB1F9AE60}"/>
              </a:ext>
            </a:extLst>
          </p:cNvPr>
          <p:cNvSpPr>
            <a:spLocks noGrp="1"/>
          </p:cNvSpPr>
          <p:nvPr>
            <p:ph type="title"/>
          </p:nvPr>
        </p:nvSpPr>
        <p:spPr/>
        <p:txBody>
          <a:bodyPr/>
          <a:lstStyle/>
          <a:p>
            <a:r>
              <a:rPr lang="en-US" dirty="0" err="1"/>
              <a:t>WorkBright</a:t>
            </a:r>
            <a:r>
              <a:rPr lang="en-US" dirty="0"/>
              <a:t> Onboarding </a:t>
            </a:r>
          </a:p>
        </p:txBody>
      </p:sp>
      <p:pic>
        <p:nvPicPr>
          <p:cNvPr id="5" name="Content Placeholder 4" descr="Graphical user interface, text, application, website&#10;&#10;Description automatically generated">
            <a:extLst>
              <a:ext uri="{FF2B5EF4-FFF2-40B4-BE49-F238E27FC236}">
                <a16:creationId xmlns:a16="http://schemas.microsoft.com/office/drawing/2014/main" id="{2B442AFA-A1C9-475E-91A4-1AF43CE1DFA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9871" y="1600200"/>
            <a:ext cx="6284257" cy="2826524"/>
          </a:xfrm>
        </p:spPr>
      </p:pic>
      <p:sp>
        <p:nvSpPr>
          <p:cNvPr id="7" name="TextBox 6">
            <a:extLst>
              <a:ext uri="{FF2B5EF4-FFF2-40B4-BE49-F238E27FC236}">
                <a16:creationId xmlns:a16="http://schemas.microsoft.com/office/drawing/2014/main" id="{52284DCC-E5B4-42B3-8E16-58CD47399D6A}"/>
              </a:ext>
            </a:extLst>
          </p:cNvPr>
          <p:cNvSpPr txBox="1"/>
          <p:nvPr/>
        </p:nvSpPr>
        <p:spPr>
          <a:xfrm>
            <a:off x="914400" y="4648200"/>
            <a:ext cx="8077200"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Go to </a:t>
            </a:r>
            <a:r>
              <a:rPr lang="en-US" dirty="0">
                <a:hlinkClick r:id="rId3"/>
              </a:rPr>
              <a:t>https://nwycorps.workbright.com/</a:t>
            </a:r>
            <a:endParaRPr lang="en-US" dirty="0"/>
          </a:p>
          <a:p>
            <a:pPr marL="285750" indent="-285750">
              <a:buFont typeface="Arial" panose="020B0604020202020204" pitchFamily="34" charset="0"/>
              <a:buChar char="•"/>
            </a:pPr>
            <a:r>
              <a:rPr lang="en-US" dirty="0"/>
              <a:t>If you forgot your password, please click “Forgot your password?” for a quick email to reset it</a:t>
            </a:r>
          </a:p>
        </p:txBody>
      </p:sp>
    </p:spTree>
    <p:extLst>
      <p:ext uri="{BB962C8B-B14F-4D97-AF65-F5344CB8AC3E}">
        <p14:creationId xmlns:p14="http://schemas.microsoft.com/office/powerpoint/2010/main" val="269495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Acknowledgement and Release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667000" y="1600200"/>
            <a:ext cx="3810000" cy="4905182"/>
          </a:xfrm>
          <a:prstGeom prst="rect">
            <a:avLst/>
          </a:prstGeom>
        </p:spPr>
      </p:pic>
    </p:spTree>
    <p:extLst>
      <p:ext uri="{BB962C8B-B14F-4D97-AF65-F5344CB8AC3E}">
        <p14:creationId xmlns:p14="http://schemas.microsoft.com/office/powerpoint/2010/main" val="355786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Professional Ethics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43200" y="1524000"/>
            <a:ext cx="3810000" cy="48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97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Memorandum of Understanding</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687614" y="1600200"/>
            <a:ext cx="3768771" cy="4850968"/>
          </a:xfrm>
        </p:spPr>
      </p:pic>
    </p:spTree>
    <p:extLst>
      <p:ext uri="{BB962C8B-B14F-4D97-AF65-F5344CB8AC3E}">
        <p14:creationId xmlns:p14="http://schemas.microsoft.com/office/powerpoint/2010/main" val="47005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678A-B702-4EA6-981A-18C2769FFD4B}"/>
              </a:ext>
            </a:extLst>
          </p:cNvPr>
          <p:cNvSpPr>
            <a:spLocks noGrp="1"/>
          </p:cNvSpPr>
          <p:nvPr>
            <p:ph type="title"/>
          </p:nvPr>
        </p:nvSpPr>
        <p:spPr/>
        <p:txBody>
          <a:bodyPr>
            <a:normAutofit/>
          </a:bodyPr>
          <a:lstStyle/>
          <a:p>
            <a:r>
              <a:rPr lang="en-US" sz="2800" dirty="0"/>
              <a:t>Opportunity Youth Eligibility Form</a:t>
            </a:r>
          </a:p>
        </p:txBody>
      </p:sp>
      <p:pic>
        <p:nvPicPr>
          <p:cNvPr id="5" name="Content Placeholder 4" descr="Text&#10;&#10;Description automatically generated with medium confidence">
            <a:extLst>
              <a:ext uri="{FF2B5EF4-FFF2-40B4-BE49-F238E27FC236}">
                <a16:creationId xmlns:a16="http://schemas.microsoft.com/office/drawing/2014/main" id="{A7F2FD82-C061-40A4-97D0-35E87613510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64649" y="1600200"/>
            <a:ext cx="3707351" cy="4806136"/>
          </a:xfrm>
        </p:spPr>
      </p:pic>
      <p:sp>
        <p:nvSpPr>
          <p:cNvPr id="6" name="TextBox 5">
            <a:extLst>
              <a:ext uri="{FF2B5EF4-FFF2-40B4-BE49-F238E27FC236}">
                <a16:creationId xmlns:a16="http://schemas.microsoft.com/office/drawing/2014/main" id="{F7AF9E07-60DE-4496-BA68-568D9FE416D2}"/>
              </a:ext>
            </a:extLst>
          </p:cNvPr>
          <p:cNvSpPr txBox="1"/>
          <p:nvPr/>
        </p:nvSpPr>
        <p:spPr>
          <a:xfrm>
            <a:off x="4953000" y="1828800"/>
            <a:ext cx="3883152"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Demographic data collection form</a:t>
            </a:r>
          </a:p>
          <a:p>
            <a:pPr marL="285750" indent="-285750">
              <a:buFont typeface="Arial" panose="020B0604020202020204" pitchFamily="34" charset="0"/>
              <a:buChar char="•"/>
            </a:pPr>
            <a:r>
              <a:rPr lang="en-US" sz="2000" dirty="0"/>
              <a:t>Self- disclosed answers so answer to the best of your knowledge</a:t>
            </a:r>
          </a:p>
          <a:p>
            <a:endParaRPr lang="en-US" sz="2000" dirty="0"/>
          </a:p>
          <a:p>
            <a:pPr marL="285750" indent="-285750">
              <a:buFont typeface="Arial" panose="020B0604020202020204" pitchFamily="34" charset="0"/>
              <a:buChar char="•"/>
            </a:pPr>
            <a:r>
              <a:rPr lang="en-US" sz="2000" dirty="0"/>
              <a:t>Are you currently enrolled in school?</a:t>
            </a:r>
          </a:p>
          <a:p>
            <a:pPr marL="285750" indent="-285750">
              <a:buFont typeface="Arial" panose="020B0604020202020204" pitchFamily="34" charset="0"/>
              <a:buChar char="•"/>
            </a:pPr>
            <a:r>
              <a:rPr lang="en-US" sz="2000" dirty="0"/>
              <a:t>Are you currently employed?</a:t>
            </a:r>
          </a:p>
          <a:p>
            <a:pPr marL="285750" indent="-285750">
              <a:buFont typeface="Arial" panose="020B0604020202020204" pitchFamily="34" charset="0"/>
              <a:buChar char="•"/>
            </a:pPr>
            <a:r>
              <a:rPr lang="en-US" sz="2000" dirty="0"/>
              <a:t>What best describes your employment status for the last 6 months?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865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678A-B702-4EA6-981A-18C2769FFD4B}"/>
              </a:ext>
            </a:extLst>
          </p:cNvPr>
          <p:cNvSpPr>
            <a:spLocks noGrp="1"/>
          </p:cNvSpPr>
          <p:nvPr>
            <p:ph type="title"/>
          </p:nvPr>
        </p:nvSpPr>
        <p:spPr>
          <a:xfrm>
            <a:off x="1600201" y="624110"/>
            <a:ext cx="6934200" cy="1280890"/>
          </a:xfrm>
        </p:spPr>
        <p:txBody>
          <a:bodyPr>
            <a:normAutofit/>
          </a:bodyPr>
          <a:lstStyle/>
          <a:p>
            <a:r>
              <a:rPr lang="en-US" sz="2800" dirty="0"/>
              <a:t>Opportunity Youth Eligibility Form Pg. 2</a:t>
            </a:r>
          </a:p>
        </p:txBody>
      </p:sp>
      <p:sp>
        <p:nvSpPr>
          <p:cNvPr id="6" name="TextBox 5">
            <a:extLst>
              <a:ext uri="{FF2B5EF4-FFF2-40B4-BE49-F238E27FC236}">
                <a16:creationId xmlns:a16="http://schemas.microsoft.com/office/drawing/2014/main" id="{F7AF9E07-60DE-4496-BA68-568D9FE416D2}"/>
              </a:ext>
            </a:extLst>
          </p:cNvPr>
          <p:cNvSpPr txBox="1"/>
          <p:nvPr/>
        </p:nvSpPr>
        <p:spPr>
          <a:xfrm>
            <a:off x="4953000" y="1828800"/>
            <a:ext cx="3883152"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Do you or does anyone in your family receive or qualify to receive Supplemental Nutrition Assistance (SNAP)?</a:t>
            </a:r>
          </a:p>
          <a:p>
            <a:pPr marL="285750" indent="-285750">
              <a:buFont typeface="Arial" panose="020B0604020202020204" pitchFamily="34" charset="0"/>
              <a:buChar char="•"/>
            </a:pPr>
            <a:r>
              <a:rPr lang="en-US" sz="2000" dirty="0"/>
              <a:t>Select household size</a:t>
            </a:r>
          </a:p>
          <a:p>
            <a:pPr marL="285750" indent="-285750">
              <a:buFont typeface="Arial" panose="020B0604020202020204" pitchFamily="34" charset="0"/>
              <a:buChar char="•"/>
            </a:pPr>
            <a:r>
              <a:rPr lang="en-US" sz="2000" dirty="0"/>
              <a:t>Do you or does anyone in your family receive or qualify to receive TANF, Medicaid, or Section 8 Housing Assistance?</a:t>
            </a:r>
          </a:p>
          <a:p>
            <a:endParaRPr lang="en-US" sz="2000" dirty="0"/>
          </a:p>
        </p:txBody>
      </p:sp>
      <p:pic>
        <p:nvPicPr>
          <p:cNvPr id="4" name="Picture 3">
            <a:extLst>
              <a:ext uri="{FF2B5EF4-FFF2-40B4-BE49-F238E27FC236}">
                <a16:creationId xmlns:a16="http://schemas.microsoft.com/office/drawing/2014/main" id="{ACEE3B53-82B6-DDE3-6204-79B00A18E73F}"/>
              </a:ext>
            </a:extLst>
          </p:cNvPr>
          <p:cNvPicPr>
            <a:picLocks noChangeAspect="1"/>
          </p:cNvPicPr>
          <p:nvPr/>
        </p:nvPicPr>
        <p:blipFill>
          <a:blip r:embed="rId2"/>
          <a:stretch>
            <a:fillRect/>
          </a:stretch>
        </p:blipFill>
        <p:spPr>
          <a:xfrm>
            <a:off x="914400" y="1301643"/>
            <a:ext cx="3856054" cy="5006774"/>
          </a:xfrm>
          <a:prstGeom prst="rect">
            <a:avLst/>
          </a:prstGeom>
        </p:spPr>
      </p:pic>
    </p:spTree>
    <p:extLst>
      <p:ext uri="{BB962C8B-B14F-4D97-AF65-F5344CB8AC3E}">
        <p14:creationId xmlns:p14="http://schemas.microsoft.com/office/powerpoint/2010/main" val="91960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Member Service Agreement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703576" y="1600200"/>
            <a:ext cx="3736848" cy="4835921"/>
          </a:xfrm>
          <a:prstGeom prst="rect">
            <a:avLst/>
          </a:prstGeom>
        </p:spPr>
      </p:pic>
    </p:spTree>
    <p:extLst>
      <p:ext uri="{BB962C8B-B14F-4D97-AF65-F5344CB8AC3E}">
        <p14:creationId xmlns:p14="http://schemas.microsoft.com/office/powerpoint/2010/main" val="371301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67608"/>
            <a:ext cx="8534400" cy="758952"/>
          </a:xfrm>
        </p:spPr>
        <p:txBody>
          <a:bodyPr>
            <a:normAutofit/>
          </a:bodyPr>
          <a:lstStyle/>
          <a:p>
            <a:r>
              <a:rPr lang="en-US" dirty="0"/>
              <a:t>Term of Service &amp; Benefits</a:t>
            </a:r>
          </a:p>
        </p:txBody>
      </p:sp>
      <p:sp>
        <p:nvSpPr>
          <p:cNvPr id="6" name="TextBox 5"/>
          <p:cNvSpPr txBox="1"/>
          <p:nvPr/>
        </p:nvSpPr>
        <p:spPr>
          <a:xfrm>
            <a:off x="8077200" y="6477000"/>
            <a:ext cx="914400" cy="261610"/>
          </a:xfrm>
          <a:prstGeom prst="rect">
            <a:avLst/>
          </a:prstGeom>
          <a:noFill/>
        </p:spPr>
        <p:txBody>
          <a:bodyPr wrap="square" rtlCol="0">
            <a:spAutoFit/>
          </a:bodyPr>
          <a:lstStyle/>
          <a:p>
            <a:r>
              <a:rPr lang="en-US" sz="1100" dirty="0"/>
              <a:t>Section I, II</a:t>
            </a:r>
          </a:p>
        </p:txBody>
      </p:sp>
      <p:sp>
        <p:nvSpPr>
          <p:cNvPr id="7" name="TextBox 6"/>
          <p:cNvSpPr txBox="1"/>
          <p:nvPr/>
        </p:nvSpPr>
        <p:spPr>
          <a:xfrm>
            <a:off x="5943600" y="1738121"/>
            <a:ext cx="3124200" cy="3970318"/>
          </a:xfrm>
          <a:prstGeom prst="rect">
            <a:avLst/>
          </a:prstGeom>
          <a:noFill/>
        </p:spPr>
        <p:txBody>
          <a:bodyPr wrap="square" rtlCol="0">
            <a:spAutoFit/>
          </a:bodyPr>
          <a:lstStyle/>
          <a:p>
            <a:r>
              <a:rPr lang="en-US" dirty="0"/>
              <a:t>To successfully complete a service term, members must:</a:t>
            </a:r>
          </a:p>
          <a:p>
            <a:pPr marL="285750" indent="-285750">
              <a:buFont typeface="Arial" panose="020B0604020202020204" pitchFamily="34" charset="0"/>
              <a:buChar char="•"/>
            </a:pPr>
            <a:r>
              <a:rPr lang="en-US" dirty="0"/>
              <a:t>Complete required number of hours</a:t>
            </a:r>
          </a:p>
          <a:p>
            <a:pPr marL="285750" indent="-285750">
              <a:buFont typeface="Arial" panose="020B0604020202020204" pitchFamily="34" charset="0"/>
              <a:buChar char="•"/>
            </a:pPr>
            <a:r>
              <a:rPr lang="en-US" dirty="0"/>
              <a:t>Satisfactorily complete assignments, tasks, or projects</a:t>
            </a:r>
          </a:p>
          <a:p>
            <a:pPr marL="285750" indent="-285750">
              <a:buFont typeface="Arial" panose="020B0604020202020204" pitchFamily="34" charset="0"/>
              <a:buChar char="•"/>
            </a:pPr>
            <a:r>
              <a:rPr lang="en-US" dirty="0"/>
              <a:t>Attend training sessions and meetings</a:t>
            </a:r>
          </a:p>
          <a:p>
            <a:pPr marL="285750" indent="-285750">
              <a:buFont typeface="Arial" panose="020B0604020202020204" pitchFamily="34" charset="0"/>
              <a:buChar char="•"/>
            </a:pPr>
            <a:r>
              <a:rPr lang="en-US" dirty="0"/>
              <a:t>Meet all other criteria as communicated by NYC</a:t>
            </a:r>
          </a:p>
          <a:p>
            <a:endParaRPr lang="en-US" dirty="0"/>
          </a:p>
        </p:txBody>
      </p:sp>
      <p:pic>
        <p:nvPicPr>
          <p:cNvPr id="5" name="Picture 4">
            <a:extLst>
              <a:ext uri="{FF2B5EF4-FFF2-40B4-BE49-F238E27FC236}">
                <a16:creationId xmlns:a16="http://schemas.microsoft.com/office/drawing/2014/main" id="{72ACF347-7B90-46F3-2218-B00A62A64183}"/>
              </a:ext>
            </a:extLst>
          </p:cNvPr>
          <p:cNvPicPr>
            <a:picLocks noChangeAspect="1"/>
          </p:cNvPicPr>
          <p:nvPr/>
        </p:nvPicPr>
        <p:blipFill>
          <a:blip r:embed="rId2"/>
          <a:stretch>
            <a:fillRect/>
          </a:stretch>
        </p:blipFill>
        <p:spPr>
          <a:xfrm>
            <a:off x="978978" y="2751646"/>
            <a:ext cx="4442845" cy="1943268"/>
          </a:xfrm>
          <a:prstGeom prst="rect">
            <a:avLst/>
          </a:prstGeom>
        </p:spPr>
      </p:pic>
      <p:pic>
        <p:nvPicPr>
          <p:cNvPr id="11" name="Picture 10">
            <a:extLst>
              <a:ext uri="{FF2B5EF4-FFF2-40B4-BE49-F238E27FC236}">
                <a16:creationId xmlns:a16="http://schemas.microsoft.com/office/drawing/2014/main" id="{134A7383-15B8-8169-7B29-DA4D006352F5}"/>
              </a:ext>
            </a:extLst>
          </p:cNvPr>
          <p:cNvPicPr>
            <a:picLocks noChangeAspect="1"/>
          </p:cNvPicPr>
          <p:nvPr/>
        </p:nvPicPr>
        <p:blipFill>
          <a:blip r:embed="rId3"/>
          <a:stretch>
            <a:fillRect/>
          </a:stretch>
        </p:blipFill>
        <p:spPr>
          <a:xfrm>
            <a:off x="1828800" y="2438400"/>
            <a:ext cx="2400304" cy="228600"/>
          </a:xfrm>
          <a:prstGeom prst="rect">
            <a:avLst/>
          </a:prstGeom>
        </p:spPr>
      </p:pic>
    </p:spTree>
    <p:extLst>
      <p:ext uri="{BB962C8B-B14F-4D97-AF65-F5344CB8AC3E}">
        <p14:creationId xmlns:p14="http://schemas.microsoft.com/office/powerpoint/2010/main" val="162143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Rounded Rectangle 648"/>
          <p:cNvSpPr/>
          <p:nvPr/>
        </p:nvSpPr>
        <p:spPr>
          <a:xfrm>
            <a:off x="5830526" y="4505236"/>
            <a:ext cx="1647032" cy="52661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rPr>
              <a:t>The Corps Network</a:t>
            </a:r>
          </a:p>
        </p:txBody>
      </p:sp>
      <p:sp>
        <p:nvSpPr>
          <p:cNvPr id="650" name="Rounded Rectangle 649"/>
          <p:cNvSpPr/>
          <p:nvPr/>
        </p:nvSpPr>
        <p:spPr>
          <a:xfrm>
            <a:off x="2504164" y="5705353"/>
            <a:ext cx="1922440" cy="52661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rPr>
              <a:t>Northwest Youth Corps</a:t>
            </a:r>
          </a:p>
        </p:txBody>
      </p:sp>
      <p:cxnSp>
        <p:nvCxnSpPr>
          <p:cNvPr id="651" name="Straight Connector 650"/>
          <p:cNvCxnSpPr/>
          <p:nvPr/>
        </p:nvCxnSpPr>
        <p:spPr>
          <a:xfrm>
            <a:off x="4637764" y="5435505"/>
            <a:ext cx="0" cy="354282"/>
          </a:xfrm>
          <a:prstGeom prst="line">
            <a:avLst/>
          </a:prstGeom>
          <a:noFill/>
          <a:ln w="57150" cap="flat" cmpd="sng" algn="ctr">
            <a:solidFill>
              <a:srgbClr val="4F81BD">
                <a:shade val="95000"/>
                <a:satMod val="105000"/>
              </a:srgbClr>
            </a:solidFill>
            <a:prstDash val="sysDot"/>
          </a:ln>
          <a:effectLst/>
        </p:spPr>
      </p:cxnSp>
      <p:sp>
        <p:nvSpPr>
          <p:cNvPr id="654" name="Rounded Rectangle 653"/>
          <p:cNvSpPr/>
          <p:nvPr/>
        </p:nvSpPr>
        <p:spPr>
          <a:xfrm>
            <a:off x="603172" y="2360106"/>
            <a:ext cx="1900992" cy="516061"/>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AmeriCorps*VISTA</a:t>
            </a:r>
          </a:p>
        </p:txBody>
      </p:sp>
      <p:sp>
        <p:nvSpPr>
          <p:cNvPr id="655" name="Rounded Rectangle 654"/>
          <p:cNvSpPr/>
          <p:nvPr/>
        </p:nvSpPr>
        <p:spPr>
          <a:xfrm>
            <a:off x="3609063" y="2360107"/>
            <a:ext cx="2017296" cy="668461"/>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AmeriCorps*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State &amp; National</a:t>
            </a:r>
          </a:p>
        </p:txBody>
      </p:sp>
      <p:sp>
        <p:nvSpPr>
          <p:cNvPr id="656" name="Rounded Rectangle 655"/>
          <p:cNvSpPr/>
          <p:nvPr/>
        </p:nvSpPr>
        <p:spPr>
          <a:xfrm>
            <a:off x="6679407" y="2360107"/>
            <a:ext cx="1847851" cy="516061"/>
          </a:xfrm>
          <a:prstGeom prst="roundRect">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rPr>
              <a:t>AmeriCorps*NCCC</a:t>
            </a:r>
          </a:p>
        </p:txBody>
      </p:sp>
      <p:cxnSp>
        <p:nvCxnSpPr>
          <p:cNvPr id="657" name="Straight Connector 656"/>
          <p:cNvCxnSpPr/>
          <p:nvPr/>
        </p:nvCxnSpPr>
        <p:spPr>
          <a:xfrm>
            <a:off x="4637764" y="2005825"/>
            <a:ext cx="0" cy="354282"/>
          </a:xfrm>
          <a:prstGeom prst="line">
            <a:avLst/>
          </a:prstGeom>
          <a:noFill/>
          <a:ln w="57150" cap="flat" cmpd="sng" algn="ctr">
            <a:solidFill>
              <a:srgbClr val="4F81BD">
                <a:shade val="95000"/>
                <a:satMod val="105000"/>
              </a:srgbClr>
            </a:solidFill>
            <a:prstDash val="solid"/>
          </a:ln>
          <a:effectLst/>
        </p:spPr>
      </p:cxnSp>
      <p:sp>
        <p:nvSpPr>
          <p:cNvPr id="658" name="Rounded Rectangle 657"/>
          <p:cNvSpPr/>
          <p:nvPr/>
        </p:nvSpPr>
        <p:spPr>
          <a:xfrm>
            <a:off x="3693877" y="1396225"/>
            <a:ext cx="1866901" cy="60559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AmeriCorps</a:t>
            </a:r>
          </a:p>
        </p:txBody>
      </p:sp>
      <p:cxnSp>
        <p:nvCxnSpPr>
          <p:cNvPr id="659" name="Straight Connector 658"/>
          <p:cNvCxnSpPr/>
          <p:nvPr/>
        </p:nvCxnSpPr>
        <p:spPr>
          <a:xfrm>
            <a:off x="4617711" y="3028568"/>
            <a:ext cx="0" cy="348857"/>
          </a:xfrm>
          <a:prstGeom prst="line">
            <a:avLst/>
          </a:prstGeom>
          <a:noFill/>
          <a:ln w="57150" cap="flat" cmpd="sng" algn="ctr">
            <a:solidFill>
              <a:srgbClr val="4F81BD">
                <a:shade val="95000"/>
                <a:satMod val="105000"/>
              </a:srgbClr>
            </a:solidFill>
            <a:prstDash val="solid"/>
          </a:ln>
          <a:effectLst/>
        </p:spPr>
      </p:cxnSp>
      <p:cxnSp>
        <p:nvCxnSpPr>
          <p:cNvPr id="660" name="Straight Connector 659"/>
          <p:cNvCxnSpPr/>
          <p:nvPr/>
        </p:nvCxnSpPr>
        <p:spPr>
          <a:xfrm>
            <a:off x="2504164" y="3377425"/>
            <a:ext cx="4150893" cy="0"/>
          </a:xfrm>
          <a:prstGeom prst="line">
            <a:avLst/>
          </a:prstGeom>
          <a:noFill/>
          <a:ln w="57150" cap="flat" cmpd="sng" algn="ctr">
            <a:solidFill>
              <a:srgbClr val="4F81BD">
                <a:shade val="95000"/>
                <a:satMod val="105000"/>
              </a:srgbClr>
            </a:solidFill>
            <a:prstDash val="solid"/>
          </a:ln>
          <a:effectLst/>
        </p:spPr>
      </p:cxnSp>
      <p:sp>
        <p:nvSpPr>
          <p:cNvPr id="661" name="Rounded Rectangle 660"/>
          <p:cNvSpPr/>
          <p:nvPr/>
        </p:nvSpPr>
        <p:spPr>
          <a:xfrm>
            <a:off x="1680648" y="3648605"/>
            <a:ext cx="1647032" cy="52661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State</a:t>
            </a:r>
          </a:p>
        </p:txBody>
      </p:sp>
      <p:sp>
        <p:nvSpPr>
          <p:cNvPr id="662" name="Rounded Rectangle 661"/>
          <p:cNvSpPr/>
          <p:nvPr/>
        </p:nvSpPr>
        <p:spPr>
          <a:xfrm>
            <a:off x="5716635" y="3667950"/>
            <a:ext cx="1821279" cy="5072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National</a:t>
            </a:r>
          </a:p>
        </p:txBody>
      </p:sp>
      <p:cxnSp>
        <p:nvCxnSpPr>
          <p:cNvPr id="663" name="Straight Connector 662"/>
          <p:cNvCxnSpPr/>
          <p:nvPr/>
        </p:nvCxnSpPr>
        <p:spPr>
          <a:xfrm>
            <a:off x="2504164" y="3366427"/>
            <a:ext cx="0" cy="269413"/>
          </a:xfrm>
          <a:prstGeom prst="line">
            <a:avLst/>
          </a:prstGeom>
          <a:noFill/>
          <a:ln w="57150" cap="flat" cmpd="sng" algn="ctr">
            <a:solidFill>
              <a:srgbClr val="0070C0"/>
            </a:solidFill>
            <a:prstDash val="solid"/>
          </a:ln>
          <a:effectLst/>
        </p:spPr>
      </p:cxnSp>
      <p:cxnSp>
        <p:nvCxnSpPr>
          <p:cNvPr id="664" name="Straight Connector 663"/>
          <p:cNvCxnSpPr/>
          <p:nvPr/>
        </p:nvCxnSpPr>
        <p:spPr>
          <a:xfrm>
            <a:off x="6623264" y="3379193"/>
            <a:ext cx="0" cy="269413"/>
          </a:xfrm>
          <a:prstGeom prst="line">
            <a:avLst/>
          </a:prstGeom>
          <a:noFill/>
          <a:ln w="57150" cap="flat" cmpd="sng" algn="ctr">
            <a:solidFill>
              <a:srgbClr val="0070C0"/>
            </a:solidFill>
            <a:prstDash val="solid"/>
          </a:ln>
          <a:effectLst/>
        </p:spPr>
      </p:cxnSp>
      <p:cxnSp>
        <p:nvCxnSpPr>
          <p:cNvPr id="665" name="Straight Connector 664"/>
          <p:cNvCxnSpPr/>
          <p:nvPr/>
        </p:nvCxnSpPr>
        <p:spPr>
          <a:xfrm>
            <a:off x="2504164" y="4175224"/>
            <a:ext cx="0" cy="354282"/>
          </a:xfrm>
          <a:prstGeom prst="line">
            <a:avLst/>
          </a:prstGeom>
          <a:noFill/>
          <a:ln w="57150" cap="flat" cmpd="sng" algn="ctr">
            <a:solidFill>
              <a:srgbClr val="4F81BD">
                <a:shade val="95000"/>
                <a:satMod val="105000"/>
              </a:srgbClr>
            </a:solidFill>
            <a:prstDash val="solid"/>
          </a:ln>
          <a:effectLst/>
        </p:spPr>
      </p:cxnSp>
      <p:cxnSp>
        <p:nvCxnSpPr>
          <p:cNvPr id="666" name="Straight Connector 665"/>
          <p:cNvCxnSpPr/>
          <p:nvPr/>
        </p:nvCxnSpPr>
        <p:spPr>
          <a:xfrm>
            <a:off x="6643606" y="4175224"/>
            <a:ext cx="0" cy="330012"/>
          </a:xfrm>
          <a:prstGeom prst="line">
            <a:avLst/>
          </a:prstGeom>
          <a:noFill/>
          <a:ln w="57150" cap="flat" cmpd="sng" algn="ctr">
            <a:solidFill>
              <a:srgbClr val="4F81BD">
                <a:shade val="95000"/>
                <a:satMod val="105000"/>
              </a:srgbClr>
            </a:solidFill>
            <a:prstDash val="solid"/>
          </a:ln>
          <a:effectLst/>
        </p:spPr>
      </p:cxnSp>
      <p:sp>
        <p:nvSpPr>
          <p:cNvPr id="667" name="Rounded Rectangle 666"/>
          <p:cNvSpPr/>
          <p:nvPr/>
        </p:nvSpPr>
        <p:spPr>
          <a:xfrm>
            <a:off x="1680648" y="4529506"/>
            <a:ext cx="1647032" cy="52661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rPr>
              <a:t>Oregon Volunteers</a:t>
            </a:r>
          </a:p>
        </p:txBody>
      </p:sp>
      <p:cxnSp>
        <p:nvCxnSpPr>
          <p:cNvPr id="668" name="Straight Connector 667"/>
          <p:cNvCxnSpPr/>
          <p:nvPr/>
        </p:nvCxnSpPr>
        <p:spPr>
          <a:xfrm>
            <a:off x="2500732" y="5410407"/>
            <a:ext cx="4178675" cy="0"/>
          </a:xfrm>
          <a:prstGeom prst="line">
            <a:avLst/>
          </a:prstGeom>
          <a:noFill/>
          <a:ln w="57150" cap="flat" cmpd="sng" algn="ctr">
            <a:solidFill>
              <a:srgbClr val="4F81BD">
                <a:shade val="95000"/>
                <a:satMod val="105000"/>
              </a:srgbClr>
            </a:solidFill>
            <a:prstDash val="sysDot"/>
          </a:ln>
          <a:effectLst/>
        </p:spPr>
      </p:cxnSp>
      <p:cxnSp>
        <p:nvCxnSpPr>
          <p:cNvPr id="669" name="Straight Connector 668"/>
          <p:cNvCxnSpPr/>
          <p:nvPr/>
        </p:nvCxnSpPr>
        <p:spPr>
          <a:xfrm>
            <a:off x="2500732" y="5183900"/>
            <a:ext cx="0" cy="354282"/>
          </a:xfrm>
          <a:prstGeom prst="line">
            <a:avLst/>
          </a:prstGeom>
          <a:noFill/>
          <a:ln w="57150" cap="flat" cmpd="sng" algn="ctr">
            <a:solidFill>
              <a:srgbClr val="4F81BD">
                <a:shade val="95000"/>
                <a:satMod val="105000"/>
              </a:srgbClr>
            </a:solidFill>
            <a:prstDash val="sysDot"/>
          </a:ln>
          <a:effectLst/>
        </p:spPr>
      </p:cxnSp>
      <p:cxnSp>
        <p:nvCxnSpPr>
          <p:cNvPr id="670" name="Straight Connector 669"/>
          <p:cNvCxnSpPr/>
          <p:nvPr/>
        </p:nvCxnSpPr>
        <p:spPr>
          <a:xfrm>
            <a:off x="6655057" y="5056125"/>
            <a:ext cx="0" cy="354282"/>
          </a:xfrm>
          <a:prstGeom prst="line">
            <a:avLst/>
          </a:prstGeom>
          <a:noFill/>
          <a:ln w="57150" cap="flat" cmpd="sng" algn="ctr">
            <a:solidFill>
              <a:srgbClr val="4F81BD">
                <a:shade val="95000"/>
                <a:satMod val="105000"/>
              </a:srgbClr>
            </a:solidFill>
            <a:prstDash val="sysDot"/>
          </a:ln>
          <a:effectLst/>
        </p:spPr>
      </p:cxnSp>
      <p:sp>
        <p:nvSpPr>
          <p:cNvPr id="28" name="Rounded Rectangle 27"/>
          <p:cNvSpPr/>
          <p:nvPr/>
        </p:nvSpPr>
        <p:spPr>
          <a:xfrm>
            <a:off x="4756967" y="5705354"/>
            <a:ext cx="1922440" cy="52661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noProof="0" dirty="0">
                <a:solidFill>
                  <a:prstClr val="white"/>
                </a:solidFill>
                <a:latin typeface="Calibri"/>
              </a:rPr>
              <a:t>Idaho Conservation Corps</a:t>
            </a:r>
            <a:endParaRPr kumimoji="0" lang="en-US" sz="14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406040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3675" y="1747674"/>
            <a:ext cx="3810001" cy="576262"/>
          </a:xfrm>
        </p:spPr>
        <p:txBody>
          <a:bodyPr/>
          <a:lstStyle/>
          <a:p>
            <a:r>
              <a:rPr lang="en-US" dirty="0"/>
              <a:t>Minimum Qualifications</a:t>
            </a:r>
          </a:p>
        </p:txBody>
      </p:sp>
      <p:sp>
        <p:nvSpPr>
          <p:cNvPr id="3" name="Text Placeholder 2"/>
          <p:cNvSpPr>
            <a:spLocks noGrp="1"/>
          </p:cNvSpPr>
          <p:nvPr>
            <p:ph type="body" sz="half" idx="3"/>
          </p:nvPr>
        </p:nvSpPr>
        <p:spPr>
          <a:xfrm>
            <a:off x="4819796" y="1747674"/>
            <a:ext cx="3556447" cy="576262"/>
          </a:xfrm>
        </p:spPr>
        <p:txBody>
          <a:bodyPr/>
          <a:lstStyle/>
          <a:p>
            <a:pPr algn="ctr"/>
            <a:r>
              <a:rPr lang="en-US" dirty="0"/>
              <a:t>Position Description &amp; Responsibilities</a:t>
            </a:r>
          </a:p>
        </p:txBody>
      </p:sp>
      <p:sp>
        <p:nvSpPr>
          <p:cNvPr id="4" name="Content Placeholder 3"/>
          <p:cNvSpPr>
            <a:spLocks noGrp="1"/>
          </p:cNvSpPr>
          <p:nvPr>
            <p:ph sz="quarter" idx="2"/>
          </p:nvPr>
        </p:nvSpPr>
        <p:spPr>
          <a:xfrm>
            <a:off x="866185" y="2457018"/>
            <a:ext cx="3705815" cy="2267382"/>
          </a:xfrm>
          <a:solidFill>
            <a:schemeClr val="bg1"/>
          </a:solidFill>
        </p:spPr>
        <p:txBody>
          <a:bodyPr>
            <a:normAutofit fontScale="92500" lnSpcReduction="20000"/>
          </a:bodyPr>
          <a:lstStyle/>
          <a:p>
            <a:r>
              <a:rPr lang="en-US" sz="2000" dirty="0"/>
              <a:t>Available for total hours of program</a:t>
            </a:r>
          </a:p>
          <a:p>
            <a:r>
              <a:rPr lang="en-US" sz="2000" dirty="0"/>
              <a:t>Successfully complete criminal history checks to being accepted</a:t>
            </a:r>
          </a:p>
          <a:p>
            <a:r>
              <a:rPr lang="en-US" sz="2000" dirty="0"/>
              <a:t>Verification of identity and social security number</a:t>
            </a:r>
          </a:p>
        </p:txBody>
      </p:sp>
      <p:sp>
        <p:nvSpPr>
          <p:cNvPr id="5" name="Content Placeholder 4"/>
          <p:cNvSpPr>
            <a:spLocks noGrp="1"/>
          </p:cNvSpPr>
          <p:nvPr>
            <p:ph sz="quarter" idx="4"/>
          </p:nvPr>
        </p:nvSpPr>
        <p:spPr>
          <a:xfrm>
            <a:off x="4800600" y="2471383"/>
            <a:ext cx="4038600" cy="2796224"/>
          </a:xfrm>
        </p:spPr>
        <p:txBody>
          <a:bodyPr>
            <a:normAutofit fontScale="92500" lnSpcReduction="20000"/>
          </a:bodyPr>
          <a:lstStyle/>
          <a:p>
            <a:r>
              <a:rPr lang="en-US" sz="2000" dirty="0"/>
              <a:t>Adherence to rules and regulations</a:t>
            </a:r>
          </a:p>
          <a:p>
            <a:r>
              <a:rPr lang="en-US" sz="2000" dirty="0"/>
              <a:t>Maintain compliant timesheets</a:t>
            </a:r>
          </a:p>
          <a:p>
            <a:r>
              <a:rPr lang="en-US" sz="2000" dirty="0"/>
              <a:t>Don’t participate in Prohibited Activities as outlined in section VI</a:t>
            </a:r>
          </a:p>
          <a:p>
            <a:r>
              <a:rPr lang="en-US" sz="2000" dirty="0"/>
              <a:t>Further duties as described in the attached position description</a:t>
            </a:r>
          </a:p>
        </p:txBody>
      </p:sp>
      <p:sp>
        <p:nvSpPr>
          <p:cNvPr id="6" name="Title 5"/>
          <p:cNvSpPr>
            <a:spLocks noGrp="1"/>
          </p:cNvSpPr>
          <p:nvPr>
            <p:ph type="title"/>
          </p:nvPr>
        </p:nvSpPr>
        <p:spPr>
          <a:xfrm>
            <a:off x="2250000" y="482243"/>
            <a:ext cx="6589200" cy="1280890"/>
          </a:xfrm>
        </p:spPr>
        <p:txBody>
          <a:bodyPr/>
          <a:lstStyle/>
          <a:p>
            <a:r>
              <a:rPr lang="en-US" dirty="0"/>
              <a:t>Sections III, IV, V</a:t>
            </a:r>
          </a:p>
        </p:txBody>
      </p:sp>
      <p:sp>
        <p:nvSpPr>
          <p:cNvPr id="7" name="TextBox 6"/>
          <p:cNvSpPr txBox="1"/>
          <p:nvPr/>
        </p:nvSpPr>
        <p:spPr>
          <a:xfrm>
            <a:off x="7753416" y="6477000"/>
            <a:ext cx="1447800" cy="261610"/>
          </a:xfrm>
          <a:prstGeom prst="rect">
            <a:avLst/>
          </a:prstGeom>
          <a:noFill/>
        </p:spPr>
        <p:txBody>
          <a:bodyPr wrap="square" rtlCol="0">
            <a:spAutoFit/>
          </a:bodyPr>
          <a:lstStyle/>
          <a:p>
            <a:r>
              <a:rPr lang="en-US" sz="1100" dirty="0"/>
              <a:t>Sections III, IV, V</a:t>
            </a:r>
          </a:p>
        </p:txBody>
      </p:sp>
      <p:sp>
        <p:nvSpPr>
          <p:cNvPr id="8" name="TextBox 7">
            <a:extLst>
              <a:ext uri="{FF2B5EF4-FFF2-40B4-BE49-F238E27FC236}">
                <a16:creationId xmlns:a16="http://schemas.microsoft.com/office/drawing/2014/main" id="{8D1EDBE4-09BA-4917-9FE9-D81CB6A712AA}"/>
              </a:ext>
            </a:extLst>
          </p:cNvPr>
          <p:cNvSpPr txBox="1"/>
          <p:nvPr/>
        </p:nvSpPr>
        <p:spPr>
          <a:xfrm>
            <a:off x="1468804" y="5696501"/>
            <a:ext cx="5770196" cy="646331"/>
          </a:xfrm>
          <a:prstGeom prst="rect">
            <a:avLst/>
          </a:prstGeom>
          <a:noFill/>
        </p:spPr>
        <p:txBody>
          <a:bodyPr wrap="square" rtlCol="0">
            <a:spAutoFit/>
          </a:bodyPr>
          <a:lstStyle/>
          <a:p>
            <a:r>
              <a:rPr lang="en-US" b="1" dirty="0"/>
              <a:t>Host Sites: </a:t>
            </a:r>
            <a:r>
              <a:rPr lang="en-US" dirty="0"/>
              <a:t>Members placed at host sites cannot be assigned to certain activities</a:t>
            </a:r>
          </a:p>
        </p:txBody>
      </p:sp>
    </p:spTree>
    <p:extLst>
      <p:ext uri="{BB962C8B-B14F-4D97-AF65-F5344CB8AC3E}">
        <p14:creationId xmlns:p14="http://schemas.microsoft.com/office/powerpoint/2010/main" val="252630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3804"/>
            <a:ext cx="6589200" cy="1280890"/>
          </a:xfrm>
        </p:spPr>
        <p:txBody>
          <a:bodyPr/>
          <a:lstStyle/>
          <a:p>
            <a:r>
              <a:rPr lang="en-US" dirty="0"/>
              <a:t>Sections VI, VII</a:t>
            </a:r>
          </a:p>
        </p:txBody>
      </p:sp>
      <p:sp>
        <p:nvSpPr>
          <p:cNvPr id="3" name="Text Placeholder 2"/>
          <p:cNvSpPr>
            <a:spLocks noGrp="1"/>
          </p:cNvSpPr>
          <p:nvPr>
            <p:ph type="body" idx="1"/>
          </p:nvPr>
        </p:nvSpPr>
        <p:spPr>
          <a:xfrm>
            <a:off x="835530" y="1591372"/>
            <a:ext cx="3670627" cy="576262"/>
          </a:xfrm>
        </p:spPr>
        <p:txBody>
          <a:bodyPr/>
          <a:lstStyle/>
          <a:p>
            <a:pPr algn="ctr"/>
            <a:r>
              <a:rPr lang="en-US" sz="2000" dirty="0"/>
              <a:t>A Member is Expected To:</a:t>
            </a:r>
          </a:p>
        </p:txBody>
      </p:sp>
      <p:sp>
        <p:nvSpPr>
          <p:cNvPr id="4" name="Content Placeholder 3"/>
          <p:cNvSpPr>
            <a:spLocks noGrp="1"/>
          </p:cNvSpPr>
          <p:nvPr>
            <p:ph sz="quarter" idx="2"/>
          </p:nvPr>
        </p:nvSpPr>
        <p:spPr>
          <a:xfrm>
            <a:off x="1289390" y="2296000"/>
            <a:ext cx="3197532" cy="3105703"/>
          </a:xfrm>
          <a:solidFill>
            <a:schemeClr val="bg1"/>
          </a:solidFill>
        </p:spPr>
        <p:txBody>
          <a:bodyPr>
            <a:normAutofit fontScale="77500" lnSpcReduction="20000"/>
          </a:bodyPr>
          <a:lstStyle/>
          <a:p>
            <a:r>
              <a:rPr lang="en-US" sz="1600" dirty="0"/>
              <a:t>Demonstrate mutual respect towards others;</a:t>
            </a:r>
          </a:p>
          <a:p>
            <a:r>
              <a:rPr lang="en-US" sz="1600" dirty="0"/>
              <a:t>Follow Directions;</a:t>
            </a:r>
          </a:p>
          <a:p>
            <a:r>
              <a:rPr lang="en-US" sz="1600" dirty="0"/>
              <a:t>Direct concerns, problems and suggestions to the appropriate program official;</a:t>
            </a:r>
          </a:p>
          <a:p>
            <a:r>
              <a:rPr lang="en-US" sz="1600" dirty="0"/>
              <a:t>Attend all AC meetings and trainings;</a:t>
            </a:r>
          </a:p>
          <a:p>
            <a:r>
              <a:rPr lang="en-US" sz="1600" dirty="0"/>
              <a:t>Adhere to the rules &amp; regulations; </a:t>
            </a:r>
          </a:p>
          <a:p>
            <a:r>
              <a:rPr lang="en-US" sz="1600" dirty="0"/>
              <a:t>Maintain timesheets and keep track of hours;</a:t>
            </a:r>
          </a:p>
          <a:p>
            <a:r>
              <a:rPr lang="en-US" sz="1600" dirty="0"/>
              <a:t>Anticipate working full time (40-45 hours a week)</a:t>
            </a:r>
          </a:p>
        </p:txBody>
      </p:sp>
      <p:sp>
        <p:nvSpPr>
          <p:cNvPr id="5" name="Text Placeholder 4"/>
          <p:cNvSpPr>
            <a:spLocks noGrp="1"/>
          </p:cNvSpPr>
          <p:nvPr>
            <p:ph type="body" sz="half" idx="3"/>
          </p:nvPr>
        </p:nvSpPr>
        <p:spPr>
          <a:xfrm>
            <a:off x="4182691" y="1015110"/>
            <a:ext cx="4660948" cy="576262"/>
          </a:xfrm>
        </p:spPr>
        <p:txBody>
          <a:bodyPr/>
          <a:lstStyle/>
          <a:p>
            <a:pPr algn="ctr"/>
            <a:r>
              <a:rPr lang="en-US" sz="2000" dirty="0"/>
              <a:t>A Member is Prohibited from:</a:t>
            </a:r>
          </a:p>
        </p:txBody>
      </p:sp>
      <p:sp>
        <p:nvSpPr>
          <p:cNvPr id="6" name="Content Placeholder 5"/>
          <p:cNvSpPr>
            <a:spLocks noGrp="1"/>
          </p:cNvSpPr>
          <p:nvPr>
            <p:ph sz="quarter" idx="4"/>
          </p:nvPr>
        </p:nvSpPr>
        <p:spPr>
          <a:xfrm>
            <a:off x="4637844" y="1676400"/>
            <a:ext cx="4191000" cy="3822192"/>
          </a:xfrm>
        </p:spPr>
        <p:txBody>
          <a:bodyPr>
            <a:noAutofit/>
          </a:bodyPr>
          <a:lstStyle/>
          <a:p>
            <a:r>
              <a:rPr lang="en-US" sz="1100" dirty="0"/>
              <a:t>Engage in illegal activities under local, state, or federal law;</a:t>
            </a:r>
          </a:p>
          <a:p>
            <a:r>
              <a:rPr lang="en-US" sz="1100" dirty="0"/>
              <a:t>Engaging in religious or political organizations while serving hours and/or in NYC uniform</a:t>
            </a:r>
          </a:p>
          <a:p>
            <a:r>
              <a:rPr lang="en-US" sz="1100" dirty="0"/>
              <a:t>Engage in activities that pose a significant safety risk to others;</a:t>
            </a:r>
          </a:p>
          <a:p>
            <a:r>
              <a:rPr lang="en-US" sz="1100" dirty="0"/>
              <a:t>Unauthorized tardiness;</a:t>
            </a:r>
          </a:p>
          <a:p>
            <a:r>
              <a:rPr lang="en-US" sz="1100" dirty="0"/>
              <a:t>Unauthorized absences;</a:t>
            </a:r>
          </a:p>
          <a:p>
            <a:r>
              <a:rPr lang="en-US" sz="1100" dirty="0"/>
              <a:t>Repeated use of inappropriate language at job site;</a:t>
            </a:r>
          </a:p>
          <a:p>
            <a:r>
              <a:rPr lang="en-US" sz="1100" dirty="0"/>
              <a:t>Failure to wear appropriate clothing to service sites;</a:t>
            </a:r>
          </a:p>
          <a:p>
            <a:r>
              <a:rPr lang="en-US" sz="1100" dirty="0"/>
              <a:t>Stealing or lying;</a:t>
            </a:r>
          </a:p>
          <a:p>
            <a:r>
              <a:rPr lang="en-US" sz="1100" dirty="0"/>
              <a:t>Engaging in activity that may physically or emotionally damage other members of the program or of the community;</a:t>
            </a:r>
          </a:p>
          <a:p>
            <a:r>
              <a:rPr lang="en-US" sz="1100" dirty="0"/>
              <a:t>Possess/using/consuming/manufacturing/distributing/dispensing/being under the influence of: illegal drugs, a controlled substance, and/or alcoholic beverages during term of service;</a:t>
            </a:r>
          </a:p>
          <a:p>
            <a:r>
              <a:rPr lang="en-US" sz="1100" dirty="0"/>
              <a:t>Failing to notify program of any criminal arrest or conviction during your term of service.</a:t>
            </a:r>
          </a:p>
        </p:txBody>
      </p:sp>
      <p:sp>
        <p:nvSpPr>
          <p:cNvPr id="8" name="TextBox 7"/>
          <p:cNvSpPr txBox="1"/>
          <p:nvPr/>
        </p:nvSpPr>
        <p:spPr>
          <a:xfrm>
            <a:off x="7924800" y="6553200"/>
            <a:ext cx="1295400" cy="261610"/>
          </a:xfrm>
          <a:prstGeom prst="rect">
            <a:avLst/>
          </a:prstGeom>
          <a:noFill/>
        </p:spPr>
        <p:txBody>
          <a:bodyPr wrap="square" rtlCol="0">
            <a:spAutoFit/>
          </a:bodyPr>
          <a:lstStyle/>
          <a:p>
            <a:r>
              <a:rPr lang="en-US" sz="1100" dirty="0"/>
              <a:t>Section VI, VII</a:t>
            </a:r>
          </a:p>
        </p:txBody>
      </p:sp>
    </p:spTree>
    <p:extLst>
      <p:ext uri="{BB962C8B-B14F-4D97-AF65-F5344CB8AC3E}">
        <p14:creationId xmlns:p14="http://schemas.microsoft.com/office/powerpoint/2010/main" val="419649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4247" y="553518"/>
            <a:ext cx="7203235" cy="510461"/>
          </a:xfrm>
        </p:spPr>
        <p:txBody>
          <a:bodyPr>
            <a:normAutofit fontScale="90000"/>
          </a:bodyPr>
          <a:lstStyle/>
          <a:p>
            <a:r>
              <a:rPr lang="en-US" dirty="0"/>
              <a:t>AmeriCorps Prohibited Activities </a:t>
            </a:r>
          </a:p>
        </p:txBody>
      </p:sp>
      <p:sp>
        <p:nvSpPr>
          <p:cNvPr id="4" name="TextBox 3"/>
          <p:cNvSpPr txBox="1"/>
          <p:nvPr/>
        </p:nvSpPr>
        <p:spPr>
          <a:xfrm>
            <a:off x="325547" y="1329908"/>
            <a:ext cx="8534400" cy="415498"/>
          </a:xfrm>
          <a:prstGeom prst="rect">
            <a:avLst/>
          </a:prstGeom>
          <a:noFill/>
        </p:spPr>
        <p:txBody>
          <a:bodyPr wrap="square" rtlCol="0">
            <a:spAutoFit/>
          </a:bodyPr>
          <a:lstStyle/>
          <a:p>
            <a:pPr algn="ctr"/>
            <a:r>
              <a:rPr lang="en-US" sz="1050" b="1" dirty="0"/>
              <a:t>Individuals may exercise their rights as private citizens and may participate in the able activities on their initiative, on non-AmeriCorps time, and using non-Corporation funds. The AmeriCorps logo should not be worn while doing so.</a:t>
            </a:r>
          </a:p>
        </p:txBody>
      </p:sp>
      <p:grpSp>
        <p:nvGrpSpPr>
          <p:cNvPr id="11" name="Group 10">
            <a:extLst>
              <a:ext uri="{FF2B5EF4-FFF2-40B4-BE49-F238E27FC236}">
                <a16:creationId xmlns:a16="http://schemas.microsoft.com/office/drawing/2014/main" id="{F6B03C56-EF0A-74C1-6E3B-FA7FFAB88DD0}"/>
              </a:ext>
            </a:extLst>
          </p:cNvPr>
          <p:cNvGrpSpPr/>
          <p:nvPr/>
        </p:nvGrpSpPr>
        <p:grpSpPr>
          <a:xfrm>
            <a:off x="312883" y="1915561"/>
            <a:ext cx="8434599" cy="4619901"/>
            <a:chOff x="312883" y="1915561"/>
            <a:chExt cx="8434599" cy="4619901"/>
          </a:xfrm>
        </p:grpSpPr>
        <p:sp>
          <p:nvSpPr>
            <p:cNvPr id="7" name="TextBox 6"/>
            <p:cNvSpPr txBox="1"/>
            <p:nvPr/>
          </p:nvSpPr>
          <p:spPr>
            <a:xfrm>
              <a:off x="312883" y="1980369"/>
              <a:ext cx="8434599" cy="4555093"/>
            </a:xfrm>
            <a:prstGeom prst="rect">
              <a:avLst/>
            </a:prstGeom>
            <a:solidFill>
              <a:schemeClr val="bg1"/>
            </a:solidFill>
          </p:spPr>
          <p:txBody>
            <a:bodyPr wrap="square" rtlCol="0">
              <a:spAutoFit/>
            </a:bodyPr>
            <a:lstStyle/>
            <a:p>
              <a:pPr algn="ctr"/>
              <a:r>
                <a:rPr lang="en-US" sz="1000" dirty="0">
                  <a:ea typeface="Dotum" panose="020B0600000101010101" pitchFamily="34" charset="-127"/>
                </a:rPr>
                <a:t>1.  Attempting to influence ____________.</a:t>
              </a:r>
            </a:p>
            <a:p>
              <a:pPr algn="ctr"/>
              <a:endParaRPr lang="en-US" sz="1000" dirty="0">
                <a:ea typeface="Dotum" panose="020B0600000101010101" pitchFamily="34" charset="-127"/>
              </a:endParaRPr>
            </a:p>
            <a:p>
              <a:pPr algn="ctr"/>
              <a:r>
                <a:rPr lang="en-US" sz="1000" dirty="0">
                  <a:ea typeface="Dotum" panose="020B0600000101010101" pitchFamily="34" charset="-127"/>
                </a:rPr>
                <a:t>2. Organizing or engaging in protests,__________, boycotts or strikes.</a:t>
              </a:r>
            </a:p>
            <a:p>
              <a:pPr algn="ctr"/>
              <a:endParaRPr lang="en-US" sz="1000" dirty="0">
                <a:ea typeface="Dotum" panose="020B0600000101010101" pitchFamily="34" charset="-127"/>
              </a:endParaRPr>
            </a:p>
            <a:p>
              <a:pPr algn="ctr"/>
              <a:r>
                <a:rPr lang="en-US" sz="1000" dirty="0">
                  <a:ea typeface="Dotum" panose="020B0600000101010101" pitchFamily="34" charset="-127"/>
                </a:rPr>
                <a:t>3. Assisting, promoting or deterring ________________.</a:t>
              </a:r>
            </a:p>
            <a:p>
              <a:pPr algn="ctr"/>
              <a:endParaRPr lang="en-US" sz="1000" dirty="0">
                <a:ea typeface="Dotum" panose="020B0600000101010101" pitchFamily="34" charset="-127"/>
              </a:endParaRPr>
            </a:p>
            <a:p>
              <a:pPr algn="ctr"/>
              <a:r>
                <a:rPr lang="en-US" sz="1000" dirty="0">
                  <a:ea typeface="Dotum" panose="020B0600000101010101" pitchFamily="34" charset="-127"/>
                </a:rPr>
                <a:t>4. Impairing _________________ for services or collective bargaining.</a:t>
              </a:r>
            </a:p>
            <a:p>
              <a:pPr algn="ctr"/>
              <a:endParaRPr lang="en-US" sz="1000" dirty="0">
                <a:ea typeface="Dotum" panose="020B0600000101010101" pitchFamily="34" charset="-127"/>
              </a:endParaRPr>
            </a:p>
            <a:p>
              <a:pPr algn="ctr"/>
              <a:r>
                <a:rPr lang="en-US" sz="1000" dirty="0">
                  <a:ea typeface="Dotum" panose="020B0600000101010101" pitchFamily="34" charset="-127"/>
                </a:rPr>
                <a:t>5. Engaging in partisan political activities or other activities designed to influence the outcome of an election to any public office</a:t>
              </a:r>
            </a:p>
            <a:p>
              <a:pPr algn="ctr"/>
              <a:endParaRPr lang="en-US" sz="1000" dirty="0">
                <a:ea typeface="Dotum" panose="020B0600000101010101" pitchFamily="34" charset="-127"/>
              </a:endParaRPr>
            </a:p>
            <a:p>
              <a:pPr algn="ctr"/>
              <a:r>
                <a:rPr lang="en-US" sz="1000" dirty="0">
                  <a:ea typeface="Dotum" panose="020B0600000101010101" pitchFamily="34" charset="-127"/>
                </a:rPr>
                <a:t>6. Engaging in _________________________ that are likely to include advocacy for or against political parties,</a:t>
              </a:r>
            </a:p>
            <a:p>
              <a:pPr algn="ctr"/>
              <a:r>
                <a:rPr lang="en-US" sz="1000" dirty="0">
                  <a:ea typeface="Dotum" panose="020B0600000101010101" pitchFamily="34" charset="-127"/>
                </a:rPr>
                <a:t>political platforms, political candidates, proposed legislation or elected officials.</a:t>
              </a:r>
            </a:p>
            <a:p>
              <a:pPr algn="ctr"/>
              <a:endParaRPr lang="en-US" sz="1000" dirty="0">
                <a:ea typeface="Dotum" panose="020B0600000101010101" pitchFamily="34" charset="-127"/>
              </a:endParaRPr>
            </a:p>
            <a:p>
              <a:pPr algn="ctr"/>
              <a:r>
                <a:rPr lang="en-US" sz="1000" dirty="0">
                  <a:ea typeface="Dotum" panose="020B0600000101010101" pitchFamily="34" charset="-127"/>
                </a:rPr>
                <a:t>7. Engaging in religious instruction; ___________________________; providing instruction as part of a program</a:t>
              </a:r>
            </a:p>
            <a:p>
              <a:pPr algn="ctr"/>
              <a:r>
                <a:rPr lang="en-US" sz="1000" dirty="0">
                  <a:ea typeface="Dotum" panose="020B0600000101010101" pitchFamily="34" charset="-127"/>
                </a:rPr>
                <a:t>that includes mandatory religious instruction or worship; maintaining facilities primarily or inherently</a:t>
              </a:r>
            </a:p>
            <a:p>
              <a:pPr algn="ctr"/>
              <a:r>
                <a:rPr lang="en-US" sz="1000" dirty="0">
                  <a:ea typeface="Dotum" panose="020B0600000101010101" pitchFamily="34" charset="-127"/>
                </a:rPr>
                <a:t>devoted to religious instruction or worship; or engaging in any form of ______________________.</a:t>
              </a:r>
            </a:p>
            <a:p>
              <a:pPr algn="ctr"/>
              <a:endParaRPr lang="en-US" sz="1000" dirty="0">
                <a:ea typeface="Dotum" panose="020B0600000101010101" pitchFamily="34" charset="-127"/>
              </a:endParaRPr>
            </a:p>
            <a:p>
              <a:pPr algn="ctr"/>
              <a:r>
                <a:rPr lang="en-US" sz="1000" dirty="0">
                  <a:ea typeface="Dotum" panose="020B0600000101010101" pitchFamily="34" charset="-127"/>
                </a:rPr>
                <a:t>8. Providing __________________ : a for-profit entity; a labor union; a partisan political organization; an</a:t>
              </a:r>
            </a:p>
            <a:p>
              <a:pPr algn="ctr"/>
              <a:r>
                <a:rPr lang="en-US" sz="1000" dirty="0">
                  <a:ea typeface="Dotum" panose="020B0600000101010101" pitchFamily="34" charset="-127"/>
                </a:rPr>
                <a:t>organization engaged in religious activities describe in the above listing #6, unless grant funds are not used to</a:t>
              </a:r>
            </a:p>
            <a:p>
              <a:pPr algn="ctr"/>
              <a:r>
                <a:rPr lang="en-US" sz="1000" dirty="0">
                  <a:ea typeface="Dotum" panose="020B0600000101010101" pitchFamily="34" charset="-127"/>
                </a:rPr>
                <a:t>support religious activities; or a nonprofit entity that fails to comply with the restrictions contained in section</a:t>
              </a:r>
            </a:p>
            <a:p>
              <a:pPr algn="ctr"/>
              <a:r>
                <a:rPr lang="en-US" sz="1000" dirty="0">
                  <a:ea typeface="Dotum" panose="020B0600000101010101" pitchFamily="34" charset="-127"/>
                </a:rPr>
                <a:t>501c3 of US Code Title 26.</a:t>
              </a:r>
            </a:p>
            <a:p>
              <a:pPr algn="ctr"/>
              <a:endParaRPr lang="en-US" sz="1000" dirty="0">
                <a:ea typeface="Dotum" panose="020B0600000101010101" pitchFamily="34" charset="-127"/>
              </a:endParaRPr>
            </a:p>
            <a:p>
              <a:pPr algn="ctr"/>
              <a:r>
                <a:rPr lang="en-US" sz="1000" dirty="0">
                  <a:ea typeface="Dotum" panose="020B0600000101010101" pitchFamily="34" charset="-127"/>
                </a:rPr>
                <a:t>9. Voter registration drives.</a:t>
              </a:r>
            </a:p>
            <a:p>
              <a:pPr algn="ctr"/>
              <a:endParaRPr lang="en-US" sz="1000" dirty="0">
                <a:ea typeface="Dotum" panose="020B0600000101010101" pitchFamily="34" charset="-127"/>
              </a:endParaRPr>
            </a:p>
            <a:p>
              <a:pPr algn="ctr"/>
              <a:r>
                <a:rPr lang="en-US" sz="1000" dirty="0">
                  <a:ea typeface="Dotum" panose="020B0600000101010101" pitchFamily="34" charset="-127"/>
                </a:rPr>
                <a:t>10. Clerical work, research, or fund raising activities unless such activities are incidental to the member’s direct service activities</a:t>
              </a:r>
            </a:p>
            <a:p>
              <a:pPr algn="ctr"/>
              <a:endParaRPr lang="en-US" sz="1000" dirty="0">
                <a:ea typeface="Dotum" panose="020B0600000101010101" pitchFamily="34" charset="-127"/>
              </a:endParaRPr>
            </a:p>
            <a:p>
              <a:pPr algn="ctr"/>
              <a:r>
                <a:rPr lang="en-US" sz="1000" dirty="0">
                  <a:ea typeface="Dotum" panose="020B0600000101010101" pitchFamily="34" charset="-127"/>
                </a:rPr>
                <a:t>11. Abortion Services</a:t>
              </a:r>
            </a:p>
            <a:p>
              <a:pPr algn="ctr"/>
              <a:endParaRPr lang="en-US" sz="1000" dirty="0">
                <a:ea typeface="Dotum" panose="020B0600000101010101" pitchFamily="34" charset="-127"/>
              </a:endParaRPr>
            </a:p>
            <a:p>
              <a:pPr algn="ctr"/>
              <a:r>
                <a:rPr lang="en-US" sz="1000" dirty="0">
                  <a:ea typeface="Dotum" panose="020B0600000101010101" pitchFamily="34" charset="-127"/>
                </a:rPr>
                <a:t>12. Other activities the CNCS and NYC determine to be prohibited upon notice to the site.</a:t>
              </a:r>
            </a:p>
          </p:txBody>
        </p:sp>
        <p:sp>
          <p:nvSpPr>
            <p:cNvPr id="8" name="TextBox 7"/>
            <p:cNvSpPr txBox="1"/>
            <p:nvPr/>
          </p:nvSpPr>
          <p:spPr>
            <a:xfrm>
              <a:off x="4971952" y="1915561"/>
              <a:ext cx="1143000" cy="261610"/>
            </a:xfrm>
            <a:prstGeom prst="rect">
              <a:avLst/>
            </a:prstGeom>
            <a:noFill/>
          </p:spPr>
          <p:txBody>
            <a:bodyPr wrap="square" rtlCol="0">
              <a:spAutoFit/>
            </a:bodyPr>
            <a:lstStyle/>
            <a:p>
              <a:r>
                <a:rPr lang="en-US" sz="1100" b="1" dirty="0">
                  <a:latin typeface="Dotum" panose="020B0600000101010101" pitchFamily="34" charset="-127"/>
                  <a:ea typeface="Dotum" panose="020B0600000101010101" pitchFamily="34" charset="-127"/>
                </a:rPr>
                <a:t>legislation</a:t>
              </a:r>
              <a:endParaRPr lang="en-US" sz="1100" b="1" dirty="0"/>
            </a:p>
          </p:txBody>
        </p:sp>
        <p:sp>
          <p:nvSpPr>
            <p:cNvPr id="9" name="TextBox 8"/>
            <p:cNvSpPr txBox="1"/>
            <p:nvPr/>
          </p:nvSpPr>
          <p:spPr>
            <a:xfrm>
              <a:off x="4709238" y="2181349"/>
              <a:ext cx="729687" cy="261610"/>
            </a:xfrm>
            <a:prstGeom prst="rect">
              <a:avLst/>
            </a:prstGeom>
            <a:noFill/>
          </p:spPr>
          <p:txBody>
            <a:bodyPr wrap="none" rtlCol="0">
              <a:spAutoFit/>
            </a:bodyPr>
            <a:lstStyle/>
            <a:p>
              <a:r>
                <a:rPr lang="en-US" sz="1100" b="1" dirty="0">
                  <a:latin typeface="Dotum" panose="020B0600000101010101" pitchFamily="34" charset="-127"/>
                  <a:ea typeface="Dotum" panose="020B0600000101010101" pitchFamily="34" charset="-127"/>
                </a:rPr>
                <a:t>petitions</a:t>
              </a:r>
              <a:endParaRPr lang="en-US" sz="1100" b="1" dirty="0"/>
            </a:p>
          </p:txBody>
        </p:sp>
        <p:sp>
          <p:nvSpPr>
            <p:cNvPr id="10" name="TextBox 9"/>
            <p:cNvSpPr txBox="1"/>
            <p:nvPr/>
          </p:nvSpPr>
          <p:spPr>
            <a:xfrm>
              <a:off x="4971952" y="2512226"/>
              <a:ext cx="1371600" cy="261610"/>
            </a:xfrm>
            <a:prstGeom prst="rect">
              <a:avLst/>
            </a:prstGeom>
            <a:noFill/>
          </p:spPr>
          <p:txBody>
            <a:bodyPr wrap="square" rtlCol="0">
              <a:spAutoFit/>
            </a:bodyPr>
            <a:lstStyle/>
            <a:p>
              <a:r>
                <a:rPr lang="en-US" sz="1100" b="1" dirty="0">
                  <a:latin typeface="Dotum" panose="020B0600000101010101" pitchFamily="34" charset="-127"/>
                  <a:ea typeface="Dotum" panose="020B0600000101010101" pitchFamily="34" charset="-127"/>
                </a:rPr>
                <a:t>union organizing</a:t>
              </a:r>
              <a:endParaRPr lang="en-US" sz="1100" b="1" dirty="0"/>
            </a:p>
          </p:txBody>
        </p:sp>
        <p:sp>
          <p:nvSpPr>
            <p:cNvPr id="13" name="TextBox 12"/>
            <p:cNvSpPr txBox="1"/>
            <p:nvPr/>
          </p:nvSpPr>
          <p:spPr>
            <a:xfrm>
              <a:off x="3124200" y="2833812"/>
              <a:ext cx="1447800" cy="261610"/>
            </a:xfrm>
            <a:prstGeom prst="rect">
              <a:avLst/>
            </a:prstGeom>
            <a:noFill/>
          </p:spPr>
          <p:txBody>
            <a:bodyPr wrap="square" rtlCol="0">
              <a:spAutoFit/>
            </a:bodyPr>
            <a:lstStyle/>
            <a:p>
              <a:r>
                <a:rPr lang="en-US" sz="1100" b="1" dirty="0">
                  <a:latin typeface="Dotum" panose="020B0600000101010101" pitchFamily="34" charset="-127"/>
                  <a:ea typeface="Dotum" panose="020B0600000101010101" pitchFamily="34" charset="-127"/>
                </a:rPr>
                <a:t>existing contracts</a:t>
              </a:r>
              <a:endParaRPr lang="en-US" sz="1100" b="1" dirty="0"/>
            </a:p>
          </p:txBody>
        </p:sp>
        <p:sp>
          <p:nvSpPr>
            <p:cNvPr id="14" name="TextBox 13"/>
            <p:cNvSpPr txBox="1"/>
            <p:nvPr/>
          </p:nvSpPr>
          <p:spPr>
            <a:xfrm>
              <a:off x="2110324" y="3429000"/>
              <a:ext cx="1770036" cy="253916"/>
            </a:xfrm>
            <a:prstGeom prst="rect">
              <a:avLst/>
            </a:prstGeom>
            <a:noFill/>
          </p:spPr>
          <p:txBody>
            <a:bodyPr wrap="none" rtlCol="0">
              <a:spAutoFit/>
            </a:bodyPr>
            <a:lstStyle/>
            <a:p>
              <a:r>
                <a:rPr lang="en-US" sz="1050" b="1" dirty="0">
                  <a:latin typeface="Dotum" panose="020B0600000101010101" pitchFamily="34" charset="-127"/>
                  <a:ea typeface="Dotum" panose="020B0600000101010101" pitchFamily="34" charset="-127"/>
                </a:rPr>
                <a:t>partisan political activities</a:t>
              </a:r>
              <a:endParaRPr lang="en-US" sz="1050" b="1" dirty="0"/>
            </a:p>
          </p:txBody>
        </p:sp>
        <p:sp>
          <p:nvSpPr>
            <p:cNvPr id="15" name="TextBox 14"/>
            <p:cNvSpPr txBox="1"/>
            <p:nvPr/>
          </p:nvSpPr>
          <p:spPr>
            <a:xfrm>
              <a:off x="3352800" y="3913664"/>
              <a:ext cx="2254929" cy="261610"/>
            </a:xfrm>
            <a:prstGeom prst="rect">
              <a:avLst/>
            </a:prstGeom>
            <a:noFill/>
          </p:spPr>
          <p:txBody>
            <a:bodyPr wrap="square" rtlCol="0">
              <a:spAutoFit/>
            </a:bodyPr>
            <a:lstStyle/>
            <a:p>
              <a:r>
                <a:rPr lang="en-US" sz="1050" b="1" dirty="0">
                  <a:latin typeface="Dotum" panose="020B0600000101010101" pitchFamily="34" charset="-127"/>
                  <a:ea typeface="Dotum" panose="020B0600000101010101" pitchFamily="34" charset="-127"/>
                </a:rPr>
                <a:t>conducting worship services</a:t>
              </a:r>
              <a:endParaRPr lang="en-US" sz="1050" b="1" dirty="0"/>
            </a:p>
          </p:txBody>
        </p:sp>
        <p:sp>
          <p:nvSpPr>
            <p:cNvPr id="16" name="TextBox 15"/>
            <p:cNvSpPr txBox="1"/>
            <p:nvPr/>
          </p:nvSpPr>
          <p:spPr>
            <a:xfrm>
              <a:off x="5867400" y="4234924"/>
              <a:ext cx="2049308" cy="261610"/>
            </a:xfrm>
            <a:prstGeom prst="rect">
              <a:avLst/>
            </a:prstGeom>
            <a:noFill/>
          </p:spPr>
          <p:txBody>
            <a:bodyPr wrap="square" rtlCol="0">
              <a:spAutoFit/>
            </a:bodyPr>
            <a:lstStyle/>
            <a:p>
              <a:r>
                <a:rPr lang="en-US" sz="1100" b="1" dirty="0">
                  <a:latin typeface="Dotum" panose="020B0600000101010101" pitchFamily="34" charset="-127"/>
                  <a:ea typeface="Dotum" panose="020B0600000101010101" pitchFamily="34" charset="-127"/>
                </a:rPr>
                <a:t>religious proselytization</a:t>
              </a:r>
              <a:endParaRPr lang="en-US" sz="1100" b="1" dirty="0"/>
            </a:p>
          </p:txBody>
        </p:sp>
        <p:sp>
          <p:nvSpPr>
            <p:cNvPr id="17" name="TextBox 16"/>
            <p:cNvSpPr txBox="1"/>
            <p:nvPr/>
          </p:nvSpPr>
          <p:spPr>
            <a:xfrm>
              <a:off x="2146574" y="4506151"/>
              <a:ext cx="1566965" cy="261610"/>
            </a:xfrm>
            <a:prstGeom prst="rect">
              <a:avLst/>
            </a:prstGeom>
            <a:noFill/>
          </p:spPr>
          <p:txBody>
            <a:bodyPr wrap="square" rtlCol="0">
              <a:spAutoFit/>
            </a:bodyPr>
            <a:lstStyle/>
            <a:p>
              <a:r>
                <a:rPr lang="en-US" sz="1100" b="1" dirty="0">
                  <a:latin typeface="Dotum" panose="020B0600000101010101" pitchFamily="34" charset="-127"/>
                  <a:ea typeface="Dotum" panose="020B0600000101010101" pitchFamily="34" charset="-127"/>
                </a:rPr>
                <a:t>a direct benefit to</a:t>
              </a:r>
              <a:endParaRPr lang="en-US" sz="1100" b="1" dirty="0"/>
            </a:p>
          </p:txBody>
        </p:sp>
      </p:grpSp>
      <p:sp>
        <p:nvSpPr>
          <p:cNvPr id="3" name="TextBox 2"/>
          <p:cNvSpPr txBox="1"/>
          <p:nvPr/>
        </p:nvSpPr>
        <p:spPr>
          <a:xfrm>
            <a:off x="8061682" y="6484854"/>
            <a:ext cx="1371600" cy="230832"/>
          </a:xfrm>
          <a:prstGeom prst="rect">
            <a:avLst/>
          </a:prstGeom>
          <a:noFill/>
        </p:spPr>
        <p:txBody>
          <a:bodyPr wrap="square" rtlCol="0">
            <a:spAutoFit/>
          </a:bodyPr>
          <a:lstStyle/>
          <a:p>
            <a:r>
              <a:rPr lang="en-US" sz="900" dirty="0"/>
              <a:t>Section VII, VIII</a:t>
            </a:r>
          </a:p>
        </p:txBody>
      </p:sp>
    </p:spTree>
    <p:extLst>
      <p:ext uri="{BB962C8B-B14F-4D97-AF65-F5344CB8AC3E}">
        <p14:creationId xmlns:p14="http://schemas.microsoft.com/office/powerpoint/2010/main" val="3899980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20570" y="1957928"/>
            <a:ext cx="3539748" cy="576262"/>
          </a:xfrm>
        </p:spPr>
        <p:txBody>
          <a:bodyPr/>
          <a:lstStyle/>
          <a:p>
            <a:pPr algn="ctr"/>
            <a:r>
              <a:rPr lang="en-US" dirty="0"/>
              <a:t>Non-Duplication and </a:t>
            </a:r>
          </a:p>
          <a:p>
            <a:pPr algn="ctr"/>
            <a:r>
              <a:rPr lang="en-US" dirty="0"/>
              <a:t>Non-Displacement</a:t>
            </a:r>
          </a:p>
        </p:txBody>
      </p:sp>
      <p:sp>
        <p:nvSpPr>
          <p:cNvPr id="4" name="Content Placeholder 3"/>
          <p:cNvSpPr>
            <a:spLocks noGrp="1"/>
          </p:cNvSpPr>
          <p:nvPr>
            <p:ph sz="quarter" idx="2"/>
          </p:nvPr>
        </p:nvSpPr>
        <p:spPr>
          <a:xfrm>
            <a:off x="1099354" y="2651663"/>
            <a:ext cx="3460964" cy="3105703"/>
          </a:xfrm>
          <a:solidFill>
            <a:schemeClr val="bg1"/>
          </a:solidFill>
        </p:spPr>
        <p:txBody>
          <a:bodyPr>
            <a:normAutofit/>
          </a:bodyPr>
          <a:lstStyle/>
          <a:p>
            <a:r>
              <a:rPr lang="en-US" sz="1600" dirty="0"/>
              <a:t>Non-Duplication – CNCS assistance may not be used to duplicate an activity that is already available in the locality of a program.</a:t>
            </a:r>
            <a:endParaRPr lang="en-US" sz="800" dirty="0"/>
          </a:p>
          <a:p>
            <a:r>
              <a:rPr lang="en-US" sz="1600" dirty="0"/>
              <a:t>Non-Displacement – An employer may not displace an employee or position.</a:t>
            </a:r>
          </a:p>
        </p:txBody>
      </p:sp>
      <p:sp>
        <p:nvSpPr>
          <p:cNvPr id="5" name="Content Placeholder 4"/>
          <p:cNvSpPr>
            <a:spLocks noGrp="1"/>
          </p:cNvSpPr>
          <p:nvPr>
            <p:ph sz="quarter" idx="4"/>
          </p:nvPr>
        </p:nvSpPr>
        <p:spPr>
          <a:xfrm>
            <a:off x="4830099" y="2293419"/>
            <a:ext cx="4038600" cy="3822192"/>
          </a:xfrm>
        </p:spPr>
        <p:txBody>
          <a:bodyPr>
            <a:noAutofit/>
          </a:bodyPr>
          <a:lstStyle/>
          <a:p>
            <a:r>
              <a:rPr lang="en-US" sz="1600" dirty="0"/>
              <a:t>Members are not traditional volunteers because they receive a living allowance and an education award.</a:t>
            </a:r>
          </a:p>
          <a:p>
            <a:endParaRPr lang="en-US" sz="800" dirty="0"/>
          </a:p>
          <a:p>
            <a:pPr marL="0" indent="0">
              <a:buNone/>
            </a:pPr>
            <a:r>
              <a:rPr lang="en-US" sz="1600" dirty="0"/>
              <a:t>Members are not employees.</a:t>
            </a:r>
          </a:p>
          <a:p>
            <a:pPr marL="0" indent="0">
              <a:buNone/>
            </a:pPr>
            <a:endParaRPr lang="en-US" sz="800" dirty="0"/>
          </a:p>
          <a:p>
            <a:r>
              <a:rPr lang="en-US" sz="1600" dirty="0"/>
              <a:t>Because members are not employees the living allowance is a stipend, not earned wage.</a:t>
            </a:r>
          </a:p>
          <a:p>
            <a:endParaRPr lang="en-US" sz="800" dirty="0"/>
          </a:p>
          <a:p>
            <a:pPr marL="0" indent="0">
              <a:buNone/>
            </a:pPr>
            <a:r>
              <a:rPr lang="en-US" sz="1600" dirty="0"/>
              <a:t>As a result, at no point </a:t>
            </a:r>
            <a:r>
              <a:rPr lang="en-US" sz="1600" u="sng" dirty="0"/>
              <a:t>during or immediately following </a:t>
            </a:r>
            <a:r>
              <a:rPr lang="en-US" sz="1600" dirty="0"/>
              <a:t>service may a member file for unemployment benefits.</a:t>
            </a:r>
          </a:p>
        </p:txBody>
      </p:sp>
      <p:sp>
        <p:nvSpPr>
          <p:cNvPr id="6" name="Title 5"/>
          <p:cNvSpPr>
            <a:spLocks noGrp="1"/>
          </p:cNvSpPr>
          <p:nvPr>
            <p:ph type="title"/>
          </p:nvPr>
        </p:nvSpPr>
        <p:spPr>
          <a:xfrm>
            <a:off x="1676400" y="609871"/>
            <a:ext cx="6589200" cy="1280890"/>
          </a:xfrm>
        </p:spPr>
        <p:txBody>
          <a:bodyPr/>
          <a:lstStyle/>
          <a:p>
            <a:r>
              <a:rPr lang="en-US" dirty="0"/>
              <a:t>Sections IX</a:t>
            </a:r>
          </a:p>
        </p:txBody>
      </p:sp>
      <p:sp>
        <p:nvSpPr>
          <p:cNvPr id="7" name="TextBox 6"/>
          <p:cNvSpPr txBox="1"/>
          <p:nvPr/>
        </p:nvSpPr>
        <p:spPr>
          <a:xfrm>
            <a:off x="7772400" y="6477000"/>
            <a:ext cx="1524000" cy="261610"/>
          </a:xfrm>
          <a:prstGeom prst="rect">
            <a:avLst/>
          </a:prstGeom>
          <a:noFill/>
        </p:spPr>
        <p:txBody>
          <a:bodyPr wrap="square" rtlCol="0">
            <a:spAutoFit/>
          </a:bodyPr>
          <a:lstStyle/>
          <a:p>
            <a:r>
              <a:rPr lang="en-US" sz="1100" dirty="0"/>
              <a:t>Sections IX</a:t>
            </a:r>
          </a:p>
        </p:txBody>
      </p:sp>
      <p:sp>
        <p:nvSpPr>
          <p:cNvPr id="9" name="Text Placeholder 8">
            <a:extLst>
              <a:ext uri="{FF2B5EF4-FFF2-40B4-BE49-F238E27FC236}">
                <a16:creationId xmlns:a16="http://schemas.microsoft.com/office/drawing/2014/main" id="{6827CAD0-4363-4FA4-96C1-485EECC68AA1}"/>
              </a:ext>
            </a:extLst>
          </p:cNvPr>
          <p:cNvSpPr>
            <a:spLocks noGrp="1"/>
          </p:cNvSpPr>
          <p:nvPr>
            <p:ph type="body" sz="half" idx="3"/>
          </p:nvPr>
        </p:nvSpPr>
        <p:spPr>
          <a:xfrm>
            <a:off x="4826924" y="1658430"/>
            <a:ext cx="4041775" cy="433660"/>
          </a:xfrm>
        </p:spPr>
        <p:txBody>
          <a:bodyPr/>
          <a:lstStyle/>
          <a:p>
            <a:r>
              <a:rPr lang="en-US" dirty="0"/>
              <a:t>AmeriCorps Specifics</a:t>
            </a:r>
          </a:p>
        </p:txBody>
      </p:sp>
    </p:spTree>
    <p:extLst>
      <p:ext uri="{BB962C8B-B14F-4D97-AF65-F5344CB8AC3E}">
        <p14:creationId xmlns:p14="http://schemas.microsoft.com/office/powerpoint/2010/main" val="203350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1501527"/>
            <a:ext cx="2362200" cy="990600"/>
          </a:xfrm>
        </p:spPr>
        <p:txBody>
          <a:bodyPr>
            <a:normAutofit fontScale="90000"/>
          </a:bodyPr>
          <a:lstStyle/>
          <a:p>
            <a:r>
              <a:rPr lang="en-US" dirty="0"/>
              <a:t>Disciplinary Guidelines for Improper Conduct</a:t>
            </a:r>
          </a:p>
        </p:txBody>
      </p:sp>
      <p:sp>
        <p:nvSpPr>
          <p:cNvPr id="3" name="Text Placeholder 2"/>
          <p:cNvSpPr>
            <a:spLocks noGrp="1"/>
          </p:cNvSpPr>
          <p:nvPr>
            <p:ph type="body" idx="2"/>
          </p:nvPr>
        </p:nvSpPr>
        <p:spPr>
          <a:xfrm>
            <a:off x="6524348" y="2768079"/>
            <a:ext cx="2362200" cy="2946921"/>
          </a:xfrm>
          <a:solidFill>
            <a:schemeClr val="bg1"/>
          </a:solidFill>
        </p:spPr>
        <p:txBody>
          <a:bodyPr>
            <a:normAutofit/>
          </a:bodyPr>
          <a:lstStyle/>
          <a:p>
            <a:r>
              <a:rPr lang="en-US" dirty="0"/>
              <a:t>A. </a:t>
            </a:r>
            <a:r>
              <a:rPr lang="en-US" sz="1100" dirty="0"/>
              <a:t>The Corps may temporarily suspend or impose a fine for minor disciplinary reasons.</a:t>
            </a:r>
          </a:p>
          <a:p>
            <a:r>
              <a:rPr lang="en-US" dirty="0"/>
              <a:t>B. </a:t>
            </a:r>
            <a:r>
              <a:rPr lang="en-US" sz="1100" dirty="0"/>
              <a:t>Members may be released if they repeatedly or periodically continue to demonstrate inappropriate behavior in a patter of misconduct.</a:t>
            </a:r>
          </a:p>
          <a:p>
            <a:r>
              <a:rPr lang="en-US" dirty="0"/>
              <a:t>C. </a:t>
            </a:r>
            <a:r>
              <a:rPr lang="en-US" sz="1100" dirty="0"/>
              <a:t>Members will be either suspended or released for cause in accordance to Section VIII “Drug Free Workplace” of the AC Handbook.</a:t>
            </a:r>
          </a:p>
          <a:p>
            <a:endParaRPr lang="en-US" sz="1100" dirty="0"/>
          </a:p>
          <a:p>
            <a:endParaRPr lang="en-US" sz="11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18338763"/>
              </p:ext>
            </p:extLst>
          </p:nvPr>
        </p:nvGraphicFramePr>
        <p:xfrm>
          <a:off x="457200" y="1676400"/>
          <a:ext cx="5638800" cy="4190998"/>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tblGrid>
              <a:tr h="722586">
                <a:tc>
                  <a:txBody>
                    <a:bodyPr/>
                    <a:lstStyle/>
                    <a:p>
                      <a:pPr algn="ctr"/>
                      <a:r>
                        <a:rPr lang="en-US" sz="2400" dirty="0"/>
                        <a:t>Disciplinary Actions</a:t>
                      </a:r>
                    </a:p>
                  </a:txBody>
                  <a:tcPr anchor="ctr"/>
                </a:tc>
                <a:extLst>
                  <a:ext uri="{0D108BD9-81ED-4DB2-BD59-A6C34878D82A}">
                    <a16:rowId xmlns:a16="http://schemas.microsoft.com/office/drawing/2014/main" val="10000"/>
                  </a:ext>
                </a:extLst>
              </a:tr>
              <a:tr h="867103">
                <a:tc>
                  <a:txBody>
                    <a:bodyPr/>
                    <a:lstStyle/>
                    <a:p>
                      <a:endParaRPr lang="en-US" u="sng" dirty="0"/>
                    </a:p>
                    <a:p>
                      <a:r>
                        <a:rPr lang="en-US" u="sng" dirty="0"/>
                        <a:t>First Offense</a:t>
                      </a:r>
                      <a:r>
                        <a:rPr lang="en-US" u="none" baseline="0" dirty="0"/>
                        <a:t>  -  Verbal Warning</a:t>
                      </a:r>
                      <a:endParaRPr lang="en-US" u="sng" dirty="0"/>
                    </a:p>
                  </a:txBody>
                  <a:tcPr/>
                </a:tc>
                <a:extLst>
                  <a:ext uri="{0D108BD9-81ED-4DB2-BD59-A6C34878D82A}">
                    <a16:rowId xmlns:a16="http://schemas.microsoft.com/office/drawing/2014/main" val="10001"/>
                  </a:ext>
                </a:extLst>
              </a:tr>
              <a:tr h="867103">
                <a:tc>
                  <a:txBody>
                    <a:bodyPr/>
                    <a:lstStyle/>
                    <a:p>
                      <a:endParaRPr lang="en-US" u="sng" dirty="0"/>
                    </a:p>
                    <a:p>
                      <a:r>
                        <a:rPr lang="en-US" u="sng" dirty="0"/>
                        <a:t>Second</a:t>
                      </a:r>
                      <a:r>
                        <a:rPr lang="en-US" u="sng" baseline="0" dirty="0"/>
                        <a:t> Offense</a:t>
                      </a:r>
                      <a:r>
                        <a:rPr lang="en-US" u="none" baseline="0" dirty="0"/>
                        <a:t>  -  Written Warning</a:t>
                      </a:r>
                      <a:endParaRPr lang="en-US" u="sng" dirty="0"/>
                    </a:p>
                  </a:txBody>
                  <a:tcPr/>
                </a:tc>
                <a:extLst>
                  <a:ext uri="{0D108BD9-81ED-4DB2-BD59-A6C34878D82A}">
                    <a16:rowId xmlns:a16="http://schemas.microsoft.com/office/drawing/2014/main" val="10002"/>
                  </a:ext>
                </a:extLst>
              </a:tr>
              <a:tr h="867103">
                <a:tc>
                  <a:txBody>
                    <a:bodyPr/>
                    <a:lstStyle/>
                    <a:p>
                      <a:endParaRPr lang="en-US" dirty="0"/>
                    </a:p>
                    <a:p>
                      <a:r>
                        <a:rPr lang="en-US" u="sng" dirty="0"/>
                        <a:t>Third</a:t>
                      </a:r>
                      <a:r>
                        <a:rPr lang="en-US" u="sng" baseline="0" dirty="0"/>
                        <a:t> Offense </a:t>
                      </a:r>
                      <a:r>
                        <a:rPr lang="en-US" u="none" baseline="0" dirty="0"/>
                        <a:t> -  Suspension</a:t>
                      </a:r>
                      <a:endParaRPr lang="en-US" u="sng" dirty="0"/>
                    </a:p>
                  </a:txBody>
                  <a:tcPr/>
                </a:tc>
                <a:extLst>
                  <a:ext uri="{0D108BD9-81ED-4DB2-BD59-A6C34878D82A}">
                    <a16:rowId xmlns:a16="http://schemas.microsoft.com/office/drawing/2014/main" val="10003"/>
                  </a:ext>
                </a:extLst>
              </a:tr>
              <a:tr h="867103">
                <a:tc>
                  <a:txBody>
                    <a:bodyPr/>
                    <a:lstStyle/>
                    <a:p>
                      <a:endParaRPr lang="en-US" dirty="0"/>
                    </a:p>
                    <a:p>
                      <a:r>
                        <a:rPr lang="en-US" u="sng" dirty="0"/>
                        <a:t>Fourth</a:t>
                      </a:r>
                      <a:r>
                        <a:rPr lang="en-US" u="sng" baseline="0" dirty="0"/>
                        <a:t> Offense</a:t>
                      </a:r>
                      <a:r>
                        <a:rPr lang="en-US" u="none" baseline="0" dirty="0"/>
                        <a:t> -  Discharge</a:t>
                      </a:r>
                      <a:endParaRPr lang="en-US" u="sng"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8243656" y="6400800"/>
            <a:ext cx="914400" cy="261610"/>
          </a:xfrm>
          <a:prstGeom prst="rect">
            <a:avLst/>
          </a:prstGeom>
          <a:noFill/>
        </p:spPr>
        <p:txBody>
          <a:bodyPr wrap="square" rtlCol="0">
            <a:spAutoFit/>
          </a:bodyPr>
          <a:lstStyle/>
          <a:p>
            <a:r>
              <a:rPr lang="en-US" sz="1100" dirty="0"/>
              <a:t>Section X</a:t>
            </a:r>
          </a:p>
        </p:txBody>
      </p:sp>
      <p:sp>
        <p:nvSpPr>
          <p:cNvPr id="6" name="TextBox 5"/>
          <p:cNvSpPr txBox="1"/>
          <p:nvPr/>
        </p:nvSpPr>
        <p:spPr>
          <a:xfrm>
            <a:off x="609600" y="685800"/>
            <a:ext cx="5638800" cy="523220"/>
          </a:xfrm>
          <a:prstGeom prst="rect">
            <a:avLst/>
          </a:prstGeom>
          <a:noFill/>
        </p:spPr>
        <p:txBody>
          <a:bodyPr wrap="square" rtlCol="0">
            <a:spAutoFit/>
          </a:bodyPr>
          <a:lstStyle/>
          <a:p>
            <a:pPr algn="ctr"/>
            <a:r>
              <a:rPr lang="en-US" sz="2800" dirty="0"/>
              <a:t>Discipline Policy</a:t>
            </a:r>
          </a:p>
        </p:txBody>
      </p:sp>
    </p:spTree>
    <p:extLst>
      <p:ext uri="{BB962C8B-B14F-4D97-AF65-F5344CB8AC3E}">
        <p14:creationId xmlns:p14="http://schemas.microsoft.com/office/powerpoint/2010/main" val="349062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4442" y="1704256"/>
            <a:ext cx="4734757" cy="576262"/>
          </a:xfrm>
        </p:spPr>
        <p:txBody>
          <a:bodyPr/>
          <a:lstStyle/>
          <a:p>
            <a:pPr algn="ctr"/>
            <a:r>
              <a:rPr lang="en-US" dirty="0"/>
              <a:t>Compelling Personal Circumstances</a:t>
            </a:r>
          </a:p>
        </p:txBody>
      </p:sp>
      <p:sp>
        <p:nvSpPr>
          <p:cNvPr id="3" name="Text Placeholder 2"/>
          <p:cNvSpPr>
            <a:spLocks noGrp="1"/>
          </p:cNvSpPr>
          <p:nvPr>
            <p:ph type="body" sz="half" idx="3"/>
          </p:nvPr>
        </p:nvSpPr>
        <p:spPr>
          <a:xfrm>
            <a:off x="5181600" y="1505922"/>
            <a:ext cx="2873239" cy="576262"/>
          </a:xfrm>
        </p:spPr>
        <p:txBody>
          <a:bodyPr/>
          <a:lstStyle/>
          <a:p>
            <a:pPr algn="ctr"/>
            <a:r>
              <a:rPr lang="en-US" dirty="0"/>
              <a:t>Does NOT include</a:t>
            </a:r>
          </a:p>
        </p:txBody>
      </p:sp>
      <p:sp>
        <p:nvSpPr>
          <p:cNvPr id="4" name="Content Placeholder 3"/>
          <p:cNvSpPr>
            <a:spLocks noGrp="1"/>
          </p:cNvSpPr>
          <p:nvPr>
            <p:ph sz="quarter" idx="2"/>
          </p:nvPr>
        </p:nvSpPr>
        <p:spPr>
          <a:xfrm>
            <a:off x="685800" y="2440245"/>
            <a:ext cx="3886200" cy="3818404"/>
          </a:xfrm>
          <a:solidFill>
            <a:schemeClr val="bg1"/>
          </a:solidFill>
        </p:spPr>
        <p:txBody>
          <a:bodyPr>
            <a:normAutofit fontScale="85000" lnSpcReduction="20000"/>
          </a:bodyPr>
          <a:lstStyle/>
          <a:p>
            <a:pPr lvl="0"/>
            <a:r>
              <a:rPr lang="en-US" dirty="0"/>
              <a:t>Disability, serious illness, or death of a Member’s family member if this makes completing the term unreasonably difficult or impossible</a:t>
            </a:r>
          </a:p>
          <a:p>
            <a:pPr lvl="0"/>
            <a:r>
              <a:rPr lang="en-US" dirty="0"/>
              <a:t>Military service obligations</a:t>
            </a:r>
          </a:p>
          <a:p>
            <a:pPr lvl="0"/>
            <a:r>
              <a:rPr lang="en-US" dirty="0"/>
              <a:t>Conditions attributable to the program or otherwise unforeseeable and beyond the member’s control, such as:</a:t>
            </a:r>
          </a:p>
          <a:p>
            <a:pPr lvl="1"/>
            <a:r>
              <a:rPr lang="en-US" dirty="0">
                <a:solidFill>
                  <a:schemeClr val="tx1"/>
                </a:solidFill>
              </a:rPr>
              <a:t>a natural disaster, a strike, relocation of a spouse, or the non-renewal or premature closing of a project or program, that make completing a term unreasonably difficult or impossible.</a:t>
            </a:r>
            <a:endParaRPr lang="en-US" sz="2900" dirty="0"/>
          </a:p>
          <a:p>
            <a:pPr lvl="0"/>
            <a:r>
              <a:rPr lang="en-US" dirty="0"/>
              <a:t>Acceptance by a participant of an opportunity to make the transition from welfare to work.</a:t>
            </a:r>
          </a:p>
          <a:p>
            <a:pPr marL="0" lvl="0" indent="0">
              <a:buNone/>
            </a:pPr>
            <a:endParaRPr lang="en-US" dirty="0"/>
          </a:p>
          <a:p>
            <a:endParaRPr lang="en-US" dirty="0"/>
          </a:p>
        </p:txBody>
      </p:sp>
      <p:sp>
        <p:nvSpPr>
          <p:cNvPr id="5" name="Content Placeholder 4"/>
          <p:cNvSpPr>
            <a:spLocks noGrp="1"/>
          </p:cNvSpPr>
          <p:nvPr>
            <p:ph sz="quarter" idx="4"/>
          </p:nvPr>
        </p:nvSpPr>
        <p:spPr>
          <a:xfrm>
            <a:off x="5222060" y="2269588"/>
            <a:ext cx="3195680" cy="1416642"/>
          </a:xfrm>
          <a:solidFill>
            <a:schemeClr val="bg1"/>
          </a:solidFill>
        </p:spPr>
        <p:txBody>
          <a:bodyPr>
            <a:normAutofit fontScale="85000" lnSpcReduction="20000"/>
          </a:bodyPr>
          <a:lstStyle/>
          <a:p>
            <a:r>
              <a:rPr lang="en-US" sz="1400" dirty="0"/>
              <a:t>To enroll in school;</a:t>
            </a:r>
          </a:p>
          <a:p>
            <a:r>
              <a:rPr lang="en-US" sz="1400" dirty="0"/>
              <a:t>Because of dissatisfaction with the program.</a:t>
            </a:r>
          </a:p>
          <a:p>
            <a:pPr marL="0" indent="0" algn="ctr">
              <a:buNone/>
            </a:pPr>
            <a:r>
              <a:rPr lang="en-US" sz="1100" dirty="0"/>
              <a:t>If member leaves early, in order to be re-hired, they must receive a satisfactory performance review. </a:t>
            </a:r>
          </a:p>
          <a:p>
            <a:pPr marL="0" indent="0" algn="ctr">
              <a:buNone/>
            </a:pPr>
            <a:r>
              <a:rPr lang="en-US" sz="1100" dirty="0"/>
              <a:t>Otherwise they cannot serve in AmeriCorps  again.</a:t>
            </a:r>
          </a:p>
        </p:txBody>
      </p:sp>
      <p:sp>
        <p:nvSpPr>
          <p:cNvPr id="6" name="Title 5"/>
          <p:cNvSpPr>
            <a:spLocks noGrp="1"/>
          </p:cNvSpPr>
          <p:nvPr>
            <p:ph type="title"/>
          </p:nvPr>
        </p:nvSpPr>
        <p:spPr>
          <a:xfrm>
            <a:off x="1388954" y="587514"/>
            <a:ext cx="8534400" cy="914400"/>
          </a:xfrm>
        </p:spPr>
        <p:txBody>
          <a:bodyPr>
            <a:normAutofit/>
          </a:bodyPr>
          <a:lstStyle/>
          <a:p>
            <a:r>
              <a:rPr lang="en-US" dirty="0"/>
              <a:t>Release from Participation</a:t>
            </a:r>
          </a:p>
        </p:txBody>
      </p:sp>
      <p:sp>
        <p:nvSpPr>
          <p:cNvPr id="7" name="TextBox 6"/>
          <p:cNvSpPr txBox="1"/>
          <p:nvPr/>
        </p:nvSpPr>
        <p:spPr>
          <a:xfrm>
            <a:off x="4800600" y="5132290"/>
            <a:ext cx="4038600" cy="707886"/>
          </a:xfrm>
          <a:prstGeom prst="rect">
            <a:avLst/>
          </a:prstGeom>
          <a:noFill/>
        </p:spPr>
        <p:txBody>
          <a:bodyPr wrap="square" rtlCol="0">
            <a:spAutoFit/>
          </a:bodyPr>
          <a:lstStyle/>
          <a:p>
            <a:pPr algn="ctr"/>
            <a:r>
              <a:rPr lang="en-US" sz="1000" dirty="0"/>
              <a:t>The participant has the primary responsibility for demonstrating that compelling personal circumstances prevent the participant from completing the term of service. </a:t>
            </a:r>
          </a:p>
          <a:p>
            <a:pPr algn="ctr"/>
            <a:r>
              <a:rPr lang="en-US" sz="1000" b="1" dirty="0"/>
              <a:t>Documentation must be provided.</a:t>
            </a:r>
          </a:p>
        </p:txBody>
      </p:sp>
      <p:sp>
        <p:nvSpPr>
          <p:cNvPr id="8" name="TextBox 7"/>
          <p:cNvSpPr txBox="1"/>
          <p:nvPr/>
        </p:nvSpPr>
        <p:spPr>
          <a:xfrm>
            <a:off x="8229600" y="6457890"/>
            <a:ext cx="1828800" cy="261610"/>
          </a:xfrm>
          <a:prstGeom prst="rect">
            <a:avLst/>
          </a:prstGeom>
          <a:noFill/>
        </p:spPr>
        <p:txBody>
          <a:bodyPr wrap="square" rtlCol="0">
            <a:spAutoFit/>
          </a:bodyPr>
          <a:lstStyle/>
          <a:p>
            <a:r>
              <a:rPr lang="en-US" sz="1100" dirty="0"/>
              <a:t>Sections X</a:t>
            </a:r>
          </a:p>
        </p:txBody>
      </p:sp>
      <p:sp>
        <p:nvSpPr>
          <p:cNvPr id="9" name="TextBox 8"/>
          <p:cNvSpPr txBox="1"/>
          <p:nvPr/>
        </p:nvSpPr>
        <p:spPr>
          <a:xfrm>
            <a:off x="4691849" y="3795449"/>
            <a:ext cx="4191000" cy="1107996"/>
          </a:xfrm>
          <a:prstGeom prst="rect">
            <a:avLst/>
          </a:prstGeom>
          <a:noFill/>
        </p:spPr>
        <p:txBody>
          <a:bodyPr wrap="square" rtlCol="0">
            <a:spAutoFit/>
          </a:bodyPr>
          <a:lstStyle/>
          <a:p>
            <a:pPr algn="ctr"/>
            <a:r>
              <a:rPr lang="en-US" dirty="0"/>
              <a:t>Release For Cause</a:t>
            </a:r>
          </a:p>
          <a:p>
            <a:pPr marL="285750" indent="-285750">
              <a:buClr>
                <a:srgbClr val="74B230"/>
              </a:buClr>
              <a:buFont typeface="Arial" panose="020B0604020202020204" pitchFamily="34" charset="0"/>
              <a:buChar char="•"/>
            </a:pPr>
            <a:endParaRPr lang="en-US" sz="1200" dirty="0"/>
          </a:p>
          <a:p>
            <a:pPr marL="285750" indent="-285750">
              <a:buClr>
                <a:srgbClr val="74B230"/>
              </a:buClr>
              <a:buFont typeface="Arial" panose="020B0604020202020204" pitchFamily="34" charset="0"/>
              <a:buChar char="•"/>
            </a:pPr>
            <a:r>
              <a:rPr lang="en-US" sz="1200" dirty="0"/>
              <a:t>Failing to complete required number of service hours in the time allotted</a:t>
            </a:r>
          </a:p>
          <a:p>
            <a:pPr marL="285750" indent="-285750">
              <a:buClr>
                <a:srgbClr val="74B230"/>
              </a:buClr>
              <a:buFont typeface="Arial" panose="020B0604020202020204" pitchFamily="34" charset="0"/>
              <a:buChar char="•"/>
            </a:pPr>
            <a:r>
              <a:rPr lang="en-US" sz="1200" dirty="0"/>
              <a:t>Violating the Program’s discipline</a:t>
            </a:r>
          </a:p>
        </p:txBody>
      </p:sp>
    </p:spTree>
    <p:extLst>
      <p:ext uri="{BB962C8B-B14F-4D97-AF65-F5344CB8AC3E}">
        <p14:creationId xmlns:p14="http://schemas.microsoft.com/office/powerpoint/2010/main" val="404759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10510"/>
            <a:ext cx="8613648" cy="732974"/>
          </a:xfrm>
        </p:spPr>
        <p:txBody>
          <a:bodyPr/>
          <a:lstStyle/>
          <a:p>
            <a:pPr algn="ctr"/>
            <a:r>
              <a:rPr lang="en-US" dirty="0"/>
              <a:t>Under “Compelling Personal Circumstances” NYC with input from the member can do one of the following:</a:t>
            </a:r>
          </a:p>
        </p:txBody>
      </p:sp>
      <p:sp>
        <p:nvSpPr>
          <p:cNvPr id="4" name="Content Placeholder 3"/>
          <p:cNvSpPr>
            <a:spLocks noGrp="1"/>
          </p:cNvSpPr>
          <p:nvPr>
            <p:ph sz="quarter" idx="2"/>
          </p:nvPr>
        </p:nvSpPr>
        <p:spPr/>
        <p:txBody>
          <a:bodyPr>
            <a:normAutofit fontScale="92500" lnSpcReduction="20000"/>
          </a:bodyPr>
          <a:lstStyle/>
          <a:p>
            <a:pPr marL="0" indent="0" algn="ctr">
              <a:buNone/>
            </a:pPr>
            <a:r>
              <a:rPr lang="en-US" sz="2000" u="sng" dirty="0"/>
              <a:t>Suspend Member’s Term of Service</a:t>
            </a:r>
          </a:p>
          <a:p>
            <a:pPr marL="0" indent="0">
              <a:buNone/>
            </a:pPr>
            <a:endParaRPr lang="en-US" sz="1400" dirty="0"/>
          </a:p>
          <a:p>
            <a:pPr marL="0" indent="0" algn="ctr">
              <a:buNone/>
            </a:pPr>
            <a:r>
              <a:rPr lang="en-US" sz="1600" dirty="0"/>
              <a:t>This suspension results in the member completing his/her Term of Service upon release of Suspension. </a:t>
            </a:r>
          </a:p>
          <a:p>
            <a:pPr marL="0" indent="0" algn="ctr">
              <a:buNone/>
            </a:pPr>
            <a:endParaRPr lang="en-US" sz="1600" dirty="0"/>
          </a:p>
          <a:p>
            <a:pPr marL="0" indent="0" algn="ctr">
              <a:buNone/>
            </a:pPr>
            <a:r>
              <a:rPr lang="en-US" sz="1600" dirty="0"/>
              <a:t>The member’s End Date is extended once reinstated, though only for as long as the member was suspended.</a:t>
            </a:r>
          </a:p>
          <a:p>
            <a:pPr marL="0" indent="0">
              <a:buNone/>
            </a:pPr>
            <a:endParaRPr lang="en-US" sz="1200" dirty="0"/>
          </a:p>
        </p:txBody>
      </p:sp>
      <p:sp>
        <p:nvSpPr>
          <p:cNvPr id="5" name="Content Placeholder 4"/>
          <p:cNvSpPr>
            <a:spLocks noGrp="1"/>
          </p:cNvSpPr>
          <p:nvPr>
            <p:ph sz="quarter" idx="4"/>
          </p:nvPr>
        </p:nvSpPr>
        <p:spPr/>
        <p:txBody>
          <a:bodyPr>
            <a:normAutofit fontScale="92500" lnSpcReduction="20000"/>
          </a:bodyPr>
          <a:lstStyle/>
          <a:p>
            <a:pPr marL="0" indent="0" algn="ctr">
              <a:buNone/>
            </a:pPr>
            <a:r>
              <a:rPr lang="en-US" sz="2000" u="sng" dirty="0"/>
              <a:t>Exit the Member</a:t>
            </a:r>
          </a:p>
          <a:p>
            <a:pPr marL="0" indent="0" algn="ctr">
              <a:buNone/>
            </a:pPr>
            <a:endParaRPr lang="en-US" sz="2000" u="sng" dirty="0"/>
          </a:p>
          <a:p>
            <a:pPr marL="0" indent="0" algn="ctr">
              <a:buNone/>
            </a:pPr>
            <a:r>
              <a:rPr lang="en-US" sz="1600" dirty="0"/>
              <a:t>If the member is exited prior to their completion, NYC can choose to award the member a pro-rated Ed Award which corresponds monetarily to the number of hours served.</a:t>
            </a:r>
          </a:p>
          <a:p>
            <a:pPr marL="0" indent="0" algn="ctr">
              <a:buNone/>
            </a:pPr>
            <a:endParaRPr lang="en-US" sz="1600" dirty="0"/>
          </a:p>
          <a:p>
            <a:pPr marL="0" indent="0" algn="ctr">
              <a:buNone/>
            </a:pPr>
            <a:r>
              <a:rPr lang="en-US" sz="1600" i="1" dirty="0"/>
              <a:t>Member must serve at least 15% of their total service hours to be eligible for a pro-rated award.</a:t>
            </a:r>
          </a:p>
        </p:txBody>
      </p:sp>
      <p:sp>
        <p:nvSpPr>
          <p:cNvPr id="6" name="Title 5"/>
          <p:cNvSpPr>
            <a:spLocks noGrp="1"/>
          </p:cNvSpPr>
          <p:nvPr>
            <p:ph type="title"/>
          </p:nvPr>
        </p:nvSpPr>
        <p:spPr>
          <a:xfrm>
            <a:off x="1367072" y="598610"/>
            <a:ext cx="7775448" cy="758952"/>
          </a:xfrm>
        </p:spPr>
        <p:txBody>
          <a:bodyPr>
            <a:normAutofit fontScale="90000"/>
          </a:bodyPr>
          <a:lstStyle/>
          <a:p>
            <a:r>
              <a:rPr lang="en-US" dirty="0"/>
              <a:t>Release for Compelling Circumstance</a:t>
            </a:r>
          </a:p>
        </p:txBody>
      </p:sp>
      <p:sp>
        <p:nvSpPr>
          <p:cNvPr id="7" name="TextBox 6"/>
          <p:cNvSpPr txBox="1"/>
          <p:nvPr/>
        </p:nvSpPr>
        <p:spPr>
          <a:xfrm>
            <a:off x="8156448" y="6477000"/>
            <a:ext cx="914400" cy="261610"/>
          </a:xfrm>
          <a:prstGeom prst="rect">
            <a:avLst/>
          </a:prstGeom>
          <a:noFill/>
        </p:spPr>
        <p:txBody>
          <a:bodyPr wrap="square" rtlCol="0">
            <a:spAutoFit/>
          </a:bodyPr>
          <a:lstStyle/>
          <a:p>
            <a:r>
              <a:rPr lang="en-US" sz="1100" dirty="0"/>
              <a:t>Section X</a:t>
            </a:r>
          </a:p>
        </p:txBody>
      </p:sp>
    </p:spTree>
    <p:extLst>
      <p:ext uri="{BB962C8B-B14F-4D97-AF65-F5344CB8AC3E}">
        <p14:creationId xmlns:p14="http://schemas.microsoft.com/office/powerpoint/2010/main" val="3663705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Grievance Procedure</a:t>
            </a:r>
          </a:p>
        </p:txBody>
      </p:sp>
      <p:sp>
        <p:nvSpPr>
          <p:cNvPr id="3" name="Content Placeholder 2"/>
          <p:cNvSpPr>
            <a:spLocks noGrp="1"/>
          </p:cNvSpPr>
          <p:nvPr>
            <p:ph sz="quarter" idx="1"/>
          </p:nvPr>
        </p:nvSpPr>
        <p:spPr>
          <a:xfrm>
            <a:off x="1932624" y="2209800"/>
            <a:ext cx="5562600" cy="3581400"/>
          </a:xfrm>
          <a:solidFill>
            <a:schemeClr val="bg2"/>
          </a:solidFill>
        </p:spPr>
        <p:txBody>
          <a:bodyPr>
            <a:normAutofit/>
          </a:bodyPr>
          <a:lstStyle/>
          <a:p>
            <a:pPr marL="0" indent="0">
              <a:buNone/>
            </a:pPr>
            <a:r>
              <a:rPr lang="en-US" sz="1400" dirty="0"/>
              <a:t>If you have an issue during your term, please follow these steps:</a:t>
            </a:r>
          </a:p>
          <a:p>
            <a:pPr marL="0" indent="0">
              <a:buNone/>
            </a:pPr>
            <a:endParaRPr lang="en-US" sz="1100" dirty="0"/>
          </a:p>
          <a:p>
            <a:pPr marL="274320" lvl="1" indent="0">
              <a:buNone/>
            </a:pPr>
            <a:r>
              <a:rPr lang="en-US" sz="1200" dirty="0">
                <a:solidFill>
                  <a:schemeClr val="tx1">
                    <a:lumMod val="95000"/>
                    <a:lumOff val="5000"/>
                  </a:schemeClr>
                </a:solidFill>
              </a:rPr>
              <a:t>1. If it is with a fellow intern, address the issue with the individual</a:t>
            </a:r>
          </a:p>
          <a:p>
            <a:pPr marL="274320" lvl="1" indent="0">
              <a:buNone/>
            </a:pPr>
            <a:r>
              <a:rPr lang="en-US" sz="1200" dirty="0">
                <a:solidFill>
                  <a:schemeClr val="tx1">
                    <a:lumMod val="95000"/>
                    <a:lumOff val="5000"/>
                  </a:schemeClr>
                </a:solidFill>
              </a:rPr>
              <a:t>2. Talk with your Supervisor</a:t>
            </a:r>
          </a:p>
          <a:p>
            <a:pPr marL="274320" lvl="1" indent="0">
              <a:buNone/>
            </a:pPr>
            <a:r>
              <a:rPr lang="en-US" sz="1200" dirty="0">
                <a:solidFill>
                  <a:schemeClr val="tx1">
                    <a:lumMod val="95000"/>
                    <a:lumOff val="5000"/>
                  </a:schemeClr>
                </a:solidFill>
              </a:rPr>
              <a:t>3. Talk with your NYC Program Coordinator</a:t>
            </a:r>
          </a:p>
          <a:p>
            <a:pPr marL="274320" lvl="1" indent="0">
              <a:buNone/>
            </a:pPr>
            <a:endParaRPr lang="en-US" sz="900" dirty="0">
              <a:solidFill>
                <a:schemeClr val="tx1">
                  <a:lumMod val="95000"/>
                  <a:lumOff val="5000"/>
                </a:schemeClr>
              </a:solidFill>
            </a:endParaRPr>
          </a:p>
          <a:p>
            <a:pPr marL="274320" lvl="1" indent="0">
              <a:buNone/>
            </a:pPr>
            <a:endParaRPr lang="en-US" sz="900" dirty="0">
              <a:solidFill>
                <a:schemeClr val="tx1">
                  <a:lumMod val="95000"/>
                  <a:lumOff val="5000"/>
                </a:schemeClr>
              </a:solidFill>
            </a:endParaRPr>
          </a:p>
          <a:p>
            <a:pPr marL="274320" lvl="1" indent="0">
              <a:buNone/>
            </a:pPr>
            <a:r>
              <a:rPr lang="en-US" sz="1100" dirty="0">
                <a:solidFill>
                  <a:schemeClr val="tx1">
                    <a:lumMod val="95000"/>
                    <a:lumOff val="5000"/>
                  </a:schemeClr>
                </a:solidFill>
              </a:rPr>
              <a:t>If the issue remains, NYC has HR personnel you can reach out to. </a:t>
            </a: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lvl="1"/>
            <a:endParaRPr lang="en-US" sz="900" dirty="0">
              <a:solidFill>
                <a:schemeClr val="tx1">
                  <a:lumMod val="95000"/>
                  <a:lumOff val="5000"/>
                </a:schemeClr>
              </a:solidFill>
            </a:endParaRPr>
          </a:p>
          <a:p>
            <a:pPr marL="274320" lvl="1" indent="0">
              <a:buNone/>
            </a:pPr>
            <a:endParaRPr lang="en-US" sz="900" dirty="0">
              <a:solidFill>
                <a:schemeClr val="tx1">
                  <a:lumMod val="95000"/>
                  <a:lumOff val="5000"/>
                </a:schemeClr>
              </a:solidFill>
            </a:endParaRPr>
          </a:p>
        </p:txBody>
      </p:sp>
      <p:sp>
        <p:nvSpPr>
          <p:cNvPr id="4" name="TextBox 3"/>
          <p:cNvSpPr txBox="1"/>
          <p:nvPr/>
        </p:nvSpPr>
        <p:spPr>
          <a:xfrm>
            <a:off x="8222202" y="6477000"/>
            <a:ext cx="914400" cy="261610"/>
          </a:xfrm>
          <a:prstGeom prst="rect">
            <a:avLst/>
          </a:prstGeom>
          <a:noFill/>
        </p:spPr>
        <p:txBody>
          <a:bodyPr wrap="square" rtlCol="0">
            <a:spAutoFit/>
          </a:bodyPr>
          <a:lstStyle/>
          <a:p>
            <a:r>
              <a:rPr lang="en-US" sz="1100" dirty="0"/>
              <a:t>Section XI</a:t>
            </a:r>
          </a:p>
        </p:txBody>
      </p:sp>
    </p:spTree>
    <p:extLst>
      <p:ext uri="{BB962C8B-B14F-4D97-AF65-F5344CB8AC3E}">
        <p14:creationId xmlns:p14="http://schemas.microsoft.com/office/powerpoint/2010/main" val="2886705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Policy</a:t>
            </a:r>
          </a:p>
        </p:txBody>
      </p:sp>
      <p:sp>
        <p:nvSpPr>
          <p:cNvPr id="3" name="Content Placeholder 2"/>
          <p:cNvSpPr>
            <a:spLocks noGrp="1"/>
          </p:cNvSpPr>
          <p:nvPr>
            <p:ph sz="quarter" idx="1"/>
          </p:nvPr>
        </p:nvSpPr>
        <p:spPr/>
        <p:txBody>
          <a:bodyPr>
            <a:normAutofit fontScale="70000" lnSpcReduction="20000"/>
          </a:bodyPr>
          <a:lstStyle/>
          <a:p>
            <a:r>
              <a:rPr lang="en-US" sz="2000" dirty="0"/>
              <a:t>NYC does not discriminate in program admission based on race, color, sexual orientation, military discharge, sex, national origin, age, disability, or any other characteristic</a:t>
            </a:r>
          </a:p>
          <a:p>
            <a:r>
              <a:rPr lang="en-US" sz="2000" dirty="0"/>
              <a:t>NYC and our sponsors will make reasonable accommodations and </a:t>
            </a:r>
            <a:r>
              <a:rPr lang="en-US" sz="2000" i="1" dirty="0">
                <a:solidFill>
                  <a:srgbClr val="C00000"/>
                </a:solidFill>
              </a:rPr>
              <a:t>encourage you to bring up any questions or concerns regarding issues related to discrimination or harassment (including sexual harassment).</a:t>
            </a:r>
          </a:p>
          <a:p>
            <a:pPr lvl="1"/>
            <a:r>
              <a:rPr lang="en-US" sz="1800" i="1" dirty="0">
                <a:solidFill>
                  <a:srgbClr val="C00000"/>
                </a:solidFill>
              </a:rPr>
              <a:t>Sexual Harassment is defined as: </a:t>
            </a:r>
          </a:p>
          <a:p>
            <a:pPr lvl="2">
              <a:buFont typeface="Wingdings" panose="05000000000000000000" pitchFamily="2" charset="2"/>
              <a:buChar char="q"/>
            </a:pPr>
            <a:r>
              <a:rPr lang="en-US" sz="1600" i="1" dirty="0">
                <a:solidFill>
                  <a:srgbClr val="C00000"/>
                </a:solidFill>
              </a:rPr>
              <a:t>“unwelcome sexual advances, requests for sexual favors, and other verbal or physical conduct of a sexual nature ... when ... submission to or rejection of such conduct is used as the basis for employment decisions ... or such conduct has the purpose or effect of ... creating an intimidating, hostile or offensive working environment.”</a:t>
            </a:r>
            <a:endParaRPr lang="en-US" sz="1800" i="1" dirty="0"/>
          </a:p>
          <a:p>
            <a:r>
              <a:rPr lang="en-US" sz="2000" dirty="0"/>
              <a:t>Discrimination or harassment of any kind </a:t>
            </a:r>
            <a:r>
              <a:rPr lang="en-US" sz="2000" b="1" dirty="0"/>
              <a:t>will not be tolerated</a:t>
            </a:r>
            <a:r>
              <a:rPr lang="en-US" sz="2000" dirty="0"/>
              <a:t>.</a:t>
            </a:r>
          </a:p>
          <a:p>
            <a:r>
              <a:rPr lang="en-US" sz="2000" dirty="0"/>
              <a:t>Anyone found to be engaging in any type of unlawful or harassing discrimination will be subject to </a:t>
            </a:r>
            <a:r>
              <a:rPr lang="en-US" sz="2000" b="1" dirty="0"/>
              <a:t>disciplinary action</a:t>
            </a:r>
            <a:r>
              <a:rPr lang="en-US" sz="2000" dirty="0"/>
              <a:t>, up to and including </a:t>
            </a:r>
            <a:r>
              <a:rPr lang="en-US" sz="2000" b="1" dirty="0"/>
              <a:t>dismissal</a:t>
            </a:r>
            <a:r>
              <a:rPr lang="en-US" sz="2000" dirty="0"/>
              <a:t> from the program.</a:t>
            </a:r>
          </a:p>
          <a:p>
            <a:r>
              <a:rPr lang="en-US" sz="2000" dirty="0"/>
              <a:t>Mandatory Reporter Policy</a:t>
            </a:r>
          </a:p>
          <a:p>
            <a:pPr marL="0" indent="0">
              <a:buNone/>
            </a:pPr>
            <a:endParaRPr lang="en-US" dirty="0"/>
          </a:p>
        </p:txBody>
      </p:sp>
      <p:sp>
        <p:nvSpPr>
          <p:cNvPr id="4" name="TextBox 3"/>
          <p:cNvSpPr txBox="1"/>
          <p:nvPr/>
        </p:nvSpPr>
        <p:spPr>
          <a:xfrm>
            <a:off x="8039100" y="6477000"/>
            <a:ext cx="990600" cy="261610"/>
          </a:xfrm>
          <a:prstGeom prst="rect">
            <a:avLst/>
          </a:prstGeom>
          <a:noFill/>
        </p:spPr>
        <p:txBody>
          <a:bodyPr wrap="square" rtlCol="0">
            <a:spAutoFit/>
          </a:bodyPr>
          <a:lstStyle/>
          <a:p>
            <a:r>
              <a:rPr lang="en-US" sz="1100" dirty="0"/>
              <a:t>Section XII</a:t>
            </a:r>
          </a:p>
        </p:txBody>
      </p:sp>
    </p:spTree>
    <p:extLst>
      <p:ext uri="{BB962C8B-B14F-4D97-AF65-F5344CB8AC3E}">
        <p14:creationId xmlns:p14="http://schemas.microsoft.com/office/powerpoint/2010/main" val="285199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0474" y="2907376"/>
            <a:ext cx="3561425" cy="576262"/>
          </a:xfrm>
        </p:spPr>
        <p:txBody>
          <a:bodyPr/>
          <a:lstStyle/>
          <a:p>
            <a:pPr algn="ctr"/>
            <a:r>
              <a:rPr lang="en-US" dirty="0"/>
              <a:t>Civil Rights and</a:t>
            </a:r>
          </a:p>
          <a:p>
            <a:pPr algn="ctr"/>
            <a:r>
              <a:rPr lang="en-US" dirty="0"/>
              <a:t> Non-Harassment</a:t>
            </a:r>
          </a:p>
        </p:txBody>
      </p:sp>
      <p:sp>
        <p:nvSpPr>
          <p:cNvPr id="3" name="Text Placeholder 2"/>
          <p:cNvSpPr>
            <a:spLocks noGrp="1"/>
          </p:cNvSpPr>
          <p:nvPr>
            <p:ph type="body" sz="half" idx="3"/>
          </p:nvPr>
        </p:nvSpPr>
        <p:spPr>
          <a:xfrm>
            <a:off x="5242759" y="2505491"/>
            <a:ext cx="3429000" cy="576262"/>
          </a:xfrm>
        </p:spPr>
        <p:txBody>
          <a:bodyPr/>
          <a:lstStyle/>
          <a:p>
            <a:r>
              <a:rPr lang="en-US" dirty="0"/>
              <a:t>Drug-Free Workplace </a:t>
            </a:r>
          </a:p>
        </p:txBody>
      </p:sp>
      <p:sp>
        <p:nvSpPr>
          <p:cNvPr id="5" name="Content Placeholder 4"/>
          <p:cNvSpPr>
            <a:spLocks noGrp="1"/>
          </p:cNvSpPr>
          <p:nvPr>
            <p:ph sz="quarter" idx="4"/>
          </p:nvPr>
        </p:nvSpPr>
        <p:spPr>
          <a:xfrm>
            <a:off x="5033018" y="3682244"/>
            <a:ext cx="4075471" cy="1088870"/>
          </a:xfrm>
        </p:spPr>
        <p:txBody>
          <a:bodyPr>
            <a:normAutofit/>
          </a:bodyPr>
          <a:lstStyle/>
          <a:p>
            <a:r>
              <a:rPr lang="en-US" sz="1600" dirty="0"/>
              <a:t>AmeriCorps and NYC has zero tolerance for violation of the drug-free workplace.</a:t>
            </a:r>
          </a:p>
        </p:txBody>
      </p:sp>
      <p:sp>
        <p:nvSpPr>
          <p:cNvPr id="6" name="Title 5"/>
          <p:cNvSpPr>
            <a:spLocks noGrp="1"/>
          </p:cNvSpPr>
          <p:nvPr>
            <p:ph type="title"/>
          </p:nvPr>
        </p:nvSpPr>
        <p:spPr/>
        <p:txBody>
          <a:bodyPr/>
          <a:lstStyle/>
          <a:p>
            <a:r>
              <a:rPr lang="en-US" dirty="0"/>
              <a:t>Sections XIII, VII</a:t>
            </a:r>
          </a:p>
        </p:txBody>
      </p:sp>
      <p:sp>
        <p:nvSpPr>
          <p:cNvPr id="7" name="TextBox 6"/>
          <p:cNvSpPr txBox="1"/>
          <p:nvPr/>
        </p:nvSpPr>
        <p:spPr>
          <a:xfrm>
            <a:off x="7584489" y="6417553"/>
            <a:ext cx="1524000" cy="261610"/>
          </a:xfrm>
          <a:prstGeom prst="rect">
            <a:avLst/>
          </a:prstGeom>
          <a:noFill/>
        </p:spPr>
        <p:txBody>
          <a:bodyPr wrap="square" rtlCol="0">
            <a:spAutoFit/>
          </a:bodyPr>
          <a:lstStyle/>
          <a:p>
            <a:r>
              <a:rPr lang="en-US" sz="1100" dirty="0"/>
              <a:t>Sections XIII, VII</a:t>
            </a:r>
          </a:p>
        </p:txBody>
      </p:sp>
      <p:sp>
        <p:nvSpPr>
          <p:cNvPr id="10" name="Content Placeholder 4">
            <a:extLst>
              <a:ext uri="{FF2B5EF4-FFF2-40B4-BE49-F238E27FC236}">
                <a16:creationId xmlns:a16="http://schemas.microsoft.com/office/drawing/2014/main" id="{EA0CC12E-4FBD-47A8-99A4-A08ECE03C34B}"/>
              </a:ext>
            </a:extLst>
          </p:cNvPr>
          <p:cNvSpPr>
            <a:spLocks noGrp="1"/>
          </p:cNvSpPr>
          <p:nvPr>
            <p:ph sz="quarter" idx="2"/>
          </p:nvPr>
        </p:nvSpPr>
        <p:spPr>
          <a:xfrm>
            <a:off x="838200" y="3662493"/>
            <a:ext cx="4041775" cy="1290508"/>
          </a:xfrm>
          <a:solidFill>
            <a:schemeClr val="bg1"/>
          </a:solidFill>
        </p:spPr>
        <p:txBody>
          <a:bodyPr>
            <a:normAutofit/>
          </a:bodyPr>
          <a:lstStyle/>
          <a:p>
            <a:r>
              <a:rPr lang="en-US" sz="1600" dirty="0"/>
              <a:t>AmeriCorps and NYC has zero tolerance for the harassment of any individual or group of individuals for any reason.</a:t>
            </a:r>
          </a:p>
        </p:txBody>
      </p:sp>
    </p:spTree>
    <p:extLst>
      <p:ext uri="{BB962C8B-B14F-4D97-AF65-F5344CB8AC3E}">
        <p14:creationId xmlns:p14="http://schemas.microsoft.com/office/powerpoint/2010/main" val="196025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croll: Horizontal 10">
            <a:extLst>
              <a:ext uri="{FF2B5EF4-FFF2-40B4-BE49-F238E27FC236}">
                <a16:creationId xmlns:a16="http://schemas.microsoft.com/office/drawing/2014/main" id="{AAA3D40D-5F1C-45DD-BACA-B299FC462148}"/>
              </a:ext>
            </a:extLst>
          </p:cNvPr>
          <p:cNvSpPr/>
          <p:nvPr/>
        </p:nvSpPr>
        <p:spPr>
          <a:xfrm>
            <a:off x="1142999" y="5257800"/>
            <a:ext cx="4648193" cy="1509490"/>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a:solidFill>
                  <a:schemeClr val="tx1"/>
                </a:solidFill>
                <a:effectLst/>
                <a:latin typeface="Roboto" panose="020B0604020202020204" pitchFamily="2" charset="0"/>
              </a:rPr>
              <a:t>	</a:t>
            </a:r>
          </a:p>
        </p:txBody>
      </p:sp>
      <p:sp>
        <p:nvSpPr>
          <p:cNvPr id="2" name="Title 1"/>
          <p:cNvSpPr>
            <a:spLocks noGrp="1"/>
          </p:cNvSpPr>
          <p:nvPr>
            <p:ph type="title"/>
          </p:nvPr>
        </p:nvSpPr>
        <p:spPr/>
        <p:txBody>
          <a:bodyPr/>
          <a:lstStyle/>
          <a:p>
            <a:r>
              <a:rPr lang="en-US" dirty="0"/>
              <a:t>The Corps Network</a:t>
            </a:r>
          </a:p>
        </p:txBody>
      </p:sp>
      <p:sp>
        <p:nvSpPr>
          <p:cNvPr id="3" name="Content Placeholder 2"/>
          <p:cNvSpPr>
            <a:spLocks noGrp="1"/>
          </p:cNvSpPr>
          <p:nvPr>
            <p:ph idx="1"/>
          </p:nvPr>
        </p:nvSpPr>
        <p:spPr>
          <a:xfrm>
            <a:off x="5638800" y="1752601"/>
            <a:ext cx="3505200" cy="5105400"/>
          </a:xfrm>
        </p:spPr>
        <p:txBody>
          <a:bodyPr>
            <a:normAutofit fontScale="70000" lnSpcReduction="20000"/>
          </a:bodyPr>
          <a:lstStyle/>
          <a:p>
            <a:pPr marL="457200" lvl="1" indent="0">
              <a:buNone/>
            </a:pPr>
            <a:r>
              <a:rPr lang="en-US" sz="2900" dirty="0">
                <a:solidFill>
                  <a:schemeClr val="tx1"/>
                </a:solidFill>
              </a:rPr>
              <a:t>What TCN Does</a:t>
            </a:r>
          </a:p>
          <a:p>
            <a:pPr lvl="1"/>
            <a:endParaRPr lang="en-US" sz="1400" dirty="0">
              <a:solidFill>
                <a:schemeClr val="tx1"/>
              </a:solidFill>
            </a:endParaRPr>
          </a:p>
          <a:p>
            <a:pPr lvl="1"/>
            <a:r>
              <a:rPr lang="en-US" sz="2400" dirty="0">
                <a:solidFill>
                  <a:schemeClr val="tx1"/>
                </a:solidFill>
              </a:rPr>
              <a:t>Improve &amp; preserve public lands and national parks</a:t>
            </a:r>
          </a:p>
          <a:p>
            <a:pPr lvl="1"/>
            <a:r>
              <a:rPr lang="en-US" sz="2400" dirty="0">
                <a:solidFill>
                  <a:schemeClr val="tx1"/>
                </a:solidFill>
              </a:rPr>
              <a:t>Provides energy conservation services</a:t>
            </a:r>
          </a:p>
          <a:p>
            <a:pPr lvl="1"/>
            <a:r>
              <a:rPr lang="en-US" sz="2400" dirty="0">
                <a:solidFill>
                  <a:schemeClr val="tx1"/>
                </a:solidFill>
              </a:rPr>
              <a:t>Restore natural habitats and create urban parks and gardens</a:t>
            </a:r>
          </a:p>
          <a:p>
            <a:pPr lvl="1"/>
            <a:r>
              <a:rPr lang="en-US" sz="2400" dirty="0">
                <a:solidFill>
                  <a:schemeClr val="tx1"/>
                </a:solidFill>
              </a:rPr>
              <a:t>Provides disaster preparation and recovery</a:t>
            </a:r>
          </a:p>
          <a:p>
            <a:pPr lvl="1"/>
            <a:r>
              <a:rPr lang="en-US" sz="2400" dirty="0">
                <a:solidFill>
                  <a:schemeClr val="tx1"/>
                </a:solidFill>
              </a:rPr>
              <a:t>Renovates deteriorating housing </a:t>
            </a:r>
          </a:p>
          <a:p>
            <a:pPr lvl="1"/>
            <a:r>
              <a:rPr lang="en-US" sz="2400" dirty="0">
                <a:solidFill>
                  <a:schemeClr val="tx1"/>
                </a:solidFill>
              </a:rPr>
              <a:t>Supports in-school and after school programs</a:t>
            </a:r>
          </a:p>
        </p:txBody>
      </p:sp>
      <p:sp>
        <p:nvSpPr>
          <p:cNvPr id="4" name="Content Placeholder 3"/>
          <p:cNvSpPr>
            <a:spLocks noGrp="1"/>
          </p:cNvSpPr>
          <p:nvPr>
            <p:ph sz="half" idx="4294967295"/>
          </p:nvPr>
        </p:nvSpPr>
        <p:spPr>
          <a:xfrm>
            <a:off x="856193" y="1880121"/>
            <a:ext cx="5163601" cy="3886200"/>
          </a:xfrm>
        </p:spPr>
        <p:txBody>
          <a:bodyPr>
            <a:normAutofit/>
          </a:bodyPr>
          <a:lstStyle/>
          <a:p>
            <a:pPr>
              <a:lnSpc>
                <a:spcPct val="170000"/>
              </a:lnSpc>
              <a:spcBef>
                <a:spcPts val="0"/>
              </a:spcBef>
              <a:buFont typeface="Arial" panose="020B0604020202020204" pitchFamily="34" charset="0"/>
              <a:buChar char="•"/>
            </a:pPr>
            <a:r>
              <a:rPr lang="en-US" dirty="0">
                <a:solidFill>
                  <a:schemeClr val="tx1"/>
                </a:solidFill>
              </a:rPr>
              <a:t>130+ Corps Programs Nation Wide</a:t>
            </a:r>
          </a:p>
          <a:p>
            <a:pPr>
              <a:lnSpc>
                <a:spcPct val="170000"/>
              </a:lnSpc>
              <a:spcBef>
                <a:spcPts val="0"/>
              </a:spcBef>
              <a:buFont typeface="Arial" panose="020B0604020202020204" pitchFamily="34" charset="0"/>
              <a:buChar char="•"/>
            </a:pPr>
            <a:r>
              <a:rPr lang="en-US" dirty="0">
                <a:solidFill>
                  <a:schemeClr val="tx1"/>
                </a:solidFill>
              </a:rPr>
              <a:t>Around 26,000 Corps Members Annually</a:t>
            </a:r>
          </a:p>
          <a:p>
            <a:pPr>
              <a:lnSpc>
                <a:spcPct val="170000"/>
              </a:lnSpc>
              <a:spcBef>
                <a:spcPts val="0"/>
              </a:spcBef>
              <a:buFont typeface="Arial" panose="020B0604020202020204" pitchFamily="34" charset="0"/>
              <a:buChar char="•"/>
            </a:pPr>
            <a:r>
              <a:rPr lang="en-US" dirty="0">
                <a:solidFill>
                  <a:schemeClr val="tx1"/>
                </a:solidFill>
              </a:rPr>
              <a:t>Provides Partial Funding for our Programs</a:t>
            </a:r>
          </a:p>
          <a:p>
            <a:pPr>
              <a:lnSpc>
                <a:spcPct val="170000"/>
              </a:lnSpc>
              <a:spcBef>
                <a:spcPts val="0"/>
              </a:spcBef>
              <a:buFont typeface="Arial" panose="020B0604020202020204" pitchFamily="34" charset="0"/>
              <a:buChar char="•"/>
            </a:pPr>
            <a:r>
              <a:rPr lang="en-US" dirty="0">
                <a:solidFill>
                  <a:schemeClr val="tx1"/>
                </a:solidFill>
              </a:rPr>
              <a:t>TCN Accounts for 20% of all AmeriCorps Members Nationally</a:t>
            </a:r>
          </a:p>
          <a:p>
            <a:pPr>
              <a:lnSpc>
                <a:spcPct val="170000"/>
              </a:lnSpc>
              <a:spcBef>
                <a:spcPts val="0"/>
              </a:spcBef>
              <a:buFont typeface="Arial" panose="020B0604020202020204" pitchFamily="34" charset="0"/>
              <a:buChar char="•"/>
            </a:pPr>
            <a:r>
              <a:rPr lang="en-US" dirty="0">
                <a:solidFill>
                  <a:schemeClr val="tx1"/>
                </a:solidFill>
              </a:rPr>
              <a:t>Evolved through the Civilian Conservation Corps </a:t>
            </a:r>
            <a:endParaRPr lang="en-US" sz="3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5600599"/>
            <a:ext cx="2286000" cy="88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icture containing text, sign&#10;&#10;Description automatically generated">
            <a:extLst>
              <a:ext uri="{FF2B5EF4-FFF2-40B4-BE49-F238E27FC236}">
                <a16:creationId xmlns:a16="http://schemas.microsoft.com/office/drawing/2014/main" id="{102294C6-1345-4F20-AADB-2257E470B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07649"/>
            <a:ext cx="1371600" cy="956906"/>
          </a:xfrm>
          <a:prstGeom prst="rect">
            <a:avLst/>
          </a:prstGeom>
        </p:spPr>
      </p:pic>
      <p:cxnSp>
        <p:nvCxnSpPr>
          <p:cNvPr id="10" name="Straight Connector 9">
            <a:extLst>
              <a:ext uri="{FF2B5EF4-FFF2-40B4-BE49-F238E27FC236}">
                <a16:creationId xmlns:a16="http://schemas.microsoft.com/office/drawing/2014/main" id="{652A2625-F110-42C2-85D5-A5F1A4D35869}"/>
              </a:ext>
            </a:extLst>
          </p:cNvPr>
          <p:cNvCxnSpPr/>
          <p:nvPr/>
        </p:nvCxnSpPr>
        <p:spPr>
          <a:xfrm>
            <a:off x="6019800" y="1880121"/>
            <a:ext cx="0" cy="3886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0C1B393-EE3A-4AC7-A5D1-2DA78441BA36}"/>
              </a:ext>
            </a:extLst>
          </p:cNvPr>
          <p:cNvSpPr txBox="1"/>
          <p:nvPr/>
        </p:nvSpPr>
        <p:spPr>
          <a:xfrm>
            <a:off x="3621596" y="5535491"/>
            <a:ext cx="2017198" cy="954107"/>
          </a:xfrm>
          <a:prstGeom prst="rect">
            <a:avLst/>
          </a:prstGeom>
          <a:noFill/>
        </p:spPr>
        <p:txBody>
          <a:bodyPr wrap="square" rtlCol="0">
            <a:spAutoFit/>
          </a:bodyPr>
          <a:lstStyle/>
          <a:p>
            <a:r>
              <a:rPr lang="en-US" sz="1400" b="0" i="0" dirty="0">
                <a:solidFill>
                  <a:schemeClr val="tx1"/>
                </a:solidFill>
                <a:effectLst/>
                <a:latin typeface="Roboto" panose="020B0604020202020204" pitchFamily="2" charset="0"/>
                <a:hlinkClick r:id="rId4"/>
              </a:rPr>
              <a:t>We are the Doers - Strengthening America Through Service &amp; Conservation</a:t>
            </a:r>
            <a:endParaRPr lang="en-US" sz="1400" dirty="0"/>
          </a:p>
        </p:txBody>
      </p:sp>
    </p:spTree>
    <p:extLst>
      <p:ext uri="{BB962C8B-B14F-4D97-AF65-F5344CB8AC3E}">
        <p14:creationId xmlns:p14="http://schemas.microsoft.com/office/powerpoint/2010/main" val="102521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Sections XIII, XIV</a:t>
            </a:r>
          </a:p>
        </p:txBody>
      </p:sp>
      <p:sp>
        <p:nvSpPr>
          <p:cNvPr id="5" name="TextBox 4"/>
          <p:cNvSpPr txBox="1"/>
          <p:nvPr/>
        </p:nvSpPr>
        <p:spPr>
          <a:xfrm>
            <a:off x="7772400" y="6477000"/>
            <a:ext cx="1371600" cy="261610"/>
          </a:xfrm>
          <a:prstGeom prst="rect">
            <a:avLst/>
          </a:prstGeom>
          <a:noFill/>
        </p:spPr>
        <p:txBody>
          <a:bodyPr wrap="square" rtlCol="0">
            <a:spAutoFit/>
          </a:bodyPr>
          <a:lstStyle/>
          <a:p>
            <a:r>
              <a:rPr lang="en-US" sz="1100" dirty="0"/>
              <a:t>Sections XIII, XIV</a:t>
            </a:r>
          </a:p>
        </p:txBody>
      </p:sp>
      <p:pic>
        <p:nvPicPr>
          <p:cNvPr id="4" name="Picture 3">
            <a:extLst>
              <a:ext uri="{FF2B5EF4-FFF2-40B4-BE49-F238E27FC236}">
                <a16:creationId xmlns:a16="http://schemas.microsoft.com/office/drawing/2014/main" id="{373164A2-A9BD-3E5D-0F04-FE04B6E802A2}"/>
              </a:ext>
            </a:extLst>
          </p:cNvPr>
          <p:cNvPicPr>
            <a:picLocks noChangeAspect="1"/>
          </p:cNvPicPr>
          <p:nvPr/>
        </p:nvPicPr>
        <p:blipFill>
          <a:blip r:embed="rId2"/>
          <a:stretch>
            <a:fillRect/>
          </a:stretch>
        </p:blipFill>
        <p:spPr>
          <a:xfrm>
            <a:off x="2655404" y="1264555"/>
            <a:ext cx="3833192" cy="4999153"/>
          </a:xfrm>
          <a:prstGeom prst="rect">
            <a:avLst/>
          </a:prstGeom>
        </p:spPr>
      </p:pic>
    </p:spTree>
    <p:extLst>
      <p:ext uri="{BB962C8B-B14F-4D97-AF65-F5344CB8AC3E}">
        <p14:creationId xmlns:p14="http://schemas.microsoft.com/office/powerpoint/2010/main" val="254111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Description</a:t>
            </a:r>
          </a:p>
        </p:txBody>
      </p:sp>
      <p:sp>
        <p:nvSpPr>
          <p:cNvPr id="3" name="Content Placeholder 2"/>
          <p:cNvSpPr>
            <a:spLocks noGrp="1"/>
          </p:cNvSpPr>
          <p:nvPr>
            <p:ph sz="quarter" idx="1"/>
          </p:nvPr>
        </p:nvSpPr>
        <p:spPr>
          <a:xfrm>
            <a:off x="5239800" y="2367749"/>
            <a:ext cx="3657600" cy="1734804"/>
          </a:xfrm>
        </p:spPr>
        <p:txBody>
          <a:bodyPr>
            <a:normAutofit/>
          </a:bodyPr>
          <a:lstStyle/>
          <a:p>
            <a:r>
              <a:rPr lang="en-US" sz="2000" dirty="0"/>
              <a:t>General outline of crew member expectations, possible certifications (depending on projects), and requirements</a:t>
            </a:r>
          </a:p>
          <a:p>
            <a:pPr marL="0" indent="0">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6800" y="1524000"/>
            <a:ext cx="3774016" cy="485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897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Emergency Contacts &amp; Med History</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685800" y="1447800"/>
            <a:ext cx="383933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565873"/>
            <a:ext cx="365760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gender</a:t>
            </a:r>
          </a:p>
          <a:p>
            <a:pPr marL="285750" indent="-285750">
              <a:buFont typeface="Arial" panose="020B0604020202020204" pitchFamily="34" charset="0"/>
              <a:buChar char="•"/>
            </a:pPr>
            <a:r>
              <a:rPr lang="en-US" sz="2000" dirty="0"/>
              <a:t>Enter information for contact 1, 2 and 3</a:t>
            </a:r>
          </a:p>
          <a:p>
            <a:endParaRPr lang="en-US" sz="2000" dirty="0"/>
          </a:p>
          <a:p>
            <a:pPr marL="285750" indent="-285750">
              <a:buFont typeface="Arial" panose="020B0604020202020204" pitchFamily="34" charset="0"/>
              <a:buChar char="•"/>
            </a:pPr>
            <a:r>
              <a:rPr lang="en-US" sz="2000" dirty="0"/>
              <a:t>Are you allergic to any medications?</a:t>
            </a:r>
          </a:p>
          <a:p>
            <a:pPr marL="285750" indent="-285750">
              <a:buFont typeface="Arial" panose="020B0604020202020204" pitchFamily="34" charset="0"/>
              <a:buChar char="•"/>
            </a:pPr>
            <a:r>
              <a:rPr lang="en-US" sz="2000" dirty="0"/>
              <a:t>Do you have any other allergies?</a:t>
            </a:r>
          </a:p>
          <a:p>
            <a:pPr marL="285750" indent="-285750">
              <a:buFont typeface="Arial" panose="020B0604020202020204" pitchFamily="34" charset="0"/>
              <a:buChar char="•"/>
            </a:pPr>
            <a:r>
              <a:rPr lang="en-US" sz="2000" dirty="0"/>
              <a:t>Do you have any dietary restrictions?</a:t>
            </a:r>
          </a:p>
          <a:p>
            <a:pPr marL="285750" indent="-285750">
              <a:buFont typeface="Arial" panose="020B0604020202020204" pitchFamily="34" charset="0"/>
              <a:buChar char="•"/>
            </a:pPr>
            <a:r>
              <a:rPr lang="en-US" sz="2000" dirty="0"/>
              <a:t>If yes, please provide all necessary information</a:t>
            </a:r>
          </a:p>
          <a:p>
            <a:pPr marL="285750" indent="-285750">
              <a:buFont typeface="Arial" panose="020B0604020202020204" pitchFamily="34" charset="0"/>
              <a:buChar char="•"/>
            </a:pPr>
            <a:r>
              <a:rPr lang="en-US" sz="2000" dirty="0"/>
              <a:t>If no, please leave blank or enter “N/A”</a:t>
            </a:r>
          </a:p>
          <a:p>
            <a:endParaRPr lang="en-US" dirty="0"/>
          </a:p>
        </p:txBody>
      </p:sp>
    </p:spTree>
    <p:extLst>
      <p:ext uri="{BB962C8B-B14F-4D97-AF65-F5344CB8AC3E}">
        <p14:creationId xmlns:p14="http://schemas.microsoft.com/office/powerpoint/2010/main" val="3534800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Advance Program</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743200" y="1524000"/>
            <a:ext cx="3833346" cy="4914350"/>
          </a:xfrm>
        </p:spPr>
      </p:pic>
    </p:spTree>
    <p:extLst>
      <p:ext uri="{BB962C8B-B14F-4D97-AF65-F5344CB8AC3E}">
        <p14:creationId xmlns:p14="http://schemas.microsoft.com/office/powerpoint/2010/main" val="2765159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Deposit Form</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p:blipFill>
        <p:spPr>
          <a:xfrm>
            <a:off x="724959" y="1600200"/>
            <a:ext cx="382484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828800"/>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Select account type</a:t>
            </a:r>
          </a:p>
          <a:p>
            <a:pPr marL="285750" indent="-285750">
              <a:buFont typeface="Arial" panose="020B0604020202020204" pitchFamily="34" charset="0"/>
              <a:buChar char="•"/>
            </a:pPr>
            <a:r>
              <a:rPr lang="en-US" dirty="0"/>
              <a:t>Enter banking name &amp; routing number, account number, percentage/dollar amount to be deposited (enter 100% for whole paycheck)</a:t>
            </a:r>
          </a:p>
          <a:p>
            <a:pPr marL="285750" indent="-285750">
              <a:buFont typeface="Arial" panose="020B0604020202020204" pitchFamily="34" charset="0"/>
              <a:buChar char="•"/>
            </a:pPr>
            <a:r>
              <a:rPr lang="en-US" dirty="0"/>
              <a:t>If applicable, add second account and employee #</a:t>
            </a:r>
          </a:p>
        </p:txBody>
      </p:sp>
    </p:spTree>
    <p:extLst>
      <p:ext uri="{BB962C8B-B14F-4D97-AF65-F5344CB8AC3E}">
        <p14:creationId xmlns:p14="http://schemas.microsoft.com/office/powerpoint/2010/main" val="1194843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W-4</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724907" y="1647854"/>
            <a:ext cx="3819720"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2166037"/>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withholding status</a:t>
            </a:r>
          </a:p>
          <a:p>
            <a:pPr marL="285750" indent="-285750">
              <a:buFont typeface="Arial" panose="020B0604020202020204" pitchFamily="34" charset="0"/>
              <a:buChar char="•"/>
            </a:pPr>
            <a:r>
              <a:rPr lang="en-US" sz="2000" dirty="0"/>
              <a:t>Enter number of allowances</a:t>
            </a:r>
          </a:p>
          <a:p>
            <a:pPr marL="285750" indent="-285750">
              <a:buFont typeface="Arial" panose="020B0604020202020204" pitchFamily="34" charset="0"/>
              <a:buChar char="•"/>
            </a:pPr>
            <a:r>
              <a:rPr lang="en-US" sz="2000" dirty="0"/>
              <a:t>If applicable, enter exemptions</a:t>
            </a:r>
          </a:p>
          <a:p>
            <a:endParaRPr lang="en-US" sz="2000" dirty="0"/>
          </a:p>
        </p:txBody>
      </p:sp>
    </p:spTree>
    <p:extLst>
      <p:ext uri="{BB962C8B-B14F-4D97-AF65-F5344CB8AC3E}">
        <p14:creationId xmlns:p14="http://schemas.microsoft.com/office/powerpoint/2010/main" val="3119925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 Check</a:t>
            </a:r>
          </a:p>
        </p:txBody>
      </p:sp>
      <p:sp>
        <p:nvSpPr>
          <p:cNvPr id="3" name="Content Placeholder 2"/>
          <p:cNvSpPr>
            <a:spLocks noGrp="1"/>
          </p:cNvSpPr>
          <p:nvPr>
            <p:ph sz="quarter" idx="1"/>
          </p:nvPr>
        </p:nvSpPr>
        <p:spPr>
          <a:xfrm>
            <a:off x="301752" y="1676400"/>
            <a:ext cx="8503920" cy="4422648"/>
          </a:xfrm>
          <a:solidFill>
            <a:schemeClr val="bg1"/>
          </a:solidFill>
        </p:spPr>
        <p:txBody>
          <a:bodyPr>
            <a:normAutofit/>
          </a:bodyPr>
          <a:lstStyle/>
          <a:p>
            <a:pPr marL="0" indent="0">
              <a:lnSpc>
                <a:spcPct val="150000"/>
              </a:lnSpc>
              <a:buNone/>
            </a:pPr>
            <a:r>
              <a:rPr lang="en-US" sz="2000" dirty="0"/>
              <a:t>Please review your documents to make sure you have:</a:t>
            </a:r>
          </a:p>
          <a:p>
            <a:pPr>
              <a:lnSpc>
                <a:spcPct val="150000"/>
              </a:lnSpc>
            </a:pPr>
            <a:r>
              <a:rPr lang="en-US" sz="2000" dirty="0"/>
              <a:t>Submitted ALL documents</a:t>
            </a:r>
          </a:p>
          <a:p>
            <a:pPr>
              <a:lnSpc>
                <a:spcPct val="150000"/>
              </a:lnSpc>
            </a:pPr>
            <a:r>
              <a:rPr lang="en-US" sz="2000" dirty="0"/>
              <a:t>All documents should have a status of “Accepted” or “Pending Admin Review”</a:t>
            </a:r>
          </a:p>
          <a:p>
            <a:pPr marL="0" indent="0">
              <a:lnSpc>
                <a:spcPct val="150000"/>
              </a:lnSpc>
              <a:buNone/>
            </a:pPr>
            <a:endParaRPr lang="en-US" sz="2000" dirty="0"/>
          </a:p>
          <a:p>
            <a:pPr marL="0" indent="0" algn="ctr">
              <a:lnSpc>
                <a:spcPct val="150000"/>
              </a:lnSpc>
              <a:buNone/>
            </a:pPr>
            <a:r>
              <a:rPr lang="en-US" sz="2000" b="1" dirty="0"/>
              <a:t>If any documents have a status of “Rejected” or “Not Yet Received”, please complete and submit those forms now</a:t>
            </a:r>
          </a:p>
          <a:p>
            <a:endParaRPr lang="en-US" dirty="0"/>
          </a:p>
        </p:txBody>
      </p:sp>
    </p:spTree>
    <p:extLst>
      <p:ext uri="{BB962C8B-B14F-4D97-AF65-F5344CB8AC3E}">
        <p14:creationId xmlns:p14="http://schemas.microsoft.com/office/powerpoint/2010/main" val="1570842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AmeriCorps Pledge</a:t>
            </a:r>
          </a:p>
        </p:txBody>
      </p:sp>
      <p:sp>
        <p:nvSpPr>
          <p:cNvPr id="3" name="Content Placeholder 2"/>
          <p:cNvSpPr>
            <a:spLocks noGrp="1"/>
          </p:cNvSpPr>
          <p:nvPr>
            <p:ph sz="quarter" idx="1"/>
          </p:nvPr>
        </p:nvSpPr>
        <p:spPr>
          <a:xfrm>
            <a:off x="2933700" y="1600200"/>
            <a:ext cx="3276600" cy="5029200"/>
          </a:xfrm>
          <a:solidFill>
            <a:schemeClr val="bg1"/>
          </a:solidFill>
        </p:spPr>
        <p:txBody>
          <a:bodyPr>
            <a:noAutofit/>
          </a:bodyPr>
          <a:lstStyle/>
          <a:p>
            <a:pPr marL="0" indent="0" algn="ctr">
              <a:buNone/>
            </a:pPr>
            <a:r>
              <a:rPr lang="en-US" sz="1100" b="1" i="1" u="sng" dirty="0">
                <a:solidFill>
                  <a:schemeClr val="tx1"/>
                </a:solidFill>
              </a:rPr>
              <a:t>The AmeriCorps Pledge</a:t>
            </a:r>
            <a:endParaRPr lang="en-US" sz="1100" dirty="0">
              <a:solidFill>
                <a:schemeClr val="tx1"/>
              </a:solidFill>
            </a:endParaRPr>
          </a:p>
          <a:p>
            <a:pPr marL="0" indent="0" algn="ctr">
              <a:buNone/>
            </a:pPr>
            <a:r>
              <a:rPr lang="en-US" sz="1100" dirty="0">
                <a:solidFill>
                  <a:schemeClr val="tx1"/>
                </a:solidFill>
              </a:rPr>
              <a:t> </a:t>
            </a:r>
          </a:p>
          <a:p>
            <a:pPr marL="0" indent="0" algn="ctr">
              <a:buNone/>
            </a:pPr>
            <a:r>
              <a:rPr lang="en-US" sz="1100" i="1" dirty="0">
                <a:solidFill>
                  <a:schemeClr val="tx1"/>
                </a:solidFill>
              </a:rPr>
              <a:t>I will get things done for America</a:t>
            </a:r>
            <a:endParaRPr lang="en-US" sz="1100" dirty="0">
              <a:solidFill>
                <a:schemeClr val="tx1"/>
              </a:solidFill>
            </a:endParaRPr>
          </a:p>
          <a:p>
            <a:pPr marL="0" indent="0" algn="ctr">
              <a:buNone/>
            </a:pPr>
            <a:r>
              <a:rPr lang="en-US" sz="1100" i="1" dirty="0">
                <a:solidFill>
                  <a:schemeClr val="tx1"/>
                </a:solidFill>
              </a:rPr>
              <a:t>to make our people safer,</a:t>
            </a:r>
            <a:endParaRPr lang="en-US" sz="1100" dirty="0">
              <a:solidFill>
                <a:schemeClr val="tx1"/>
              </a:solidFill>
            </a:endParaRPr>
          </a:p>
          <a:p>
            <a:pPr marL="0" indent="0" algn="ctr">
              <a:buNone/>
            </a:pPr>
            <a:r>
              <a:rPr lang="en-US" sz="1100" i="1" dirty="0">
                <a:solidFill>
                  <a:schemeClr val="tx1"/>
                </a:solidFill>
              </a:rPr>
              <a:t>smarter, and healthier.</a:t>
            </a:r>
            <a:endParaRPr lang="en-US" sz="1100" dirty="0">
              <a:solidFill>
                <a:schemeClr val="tx1"/>
              </a:solidFill>
            </a:endParaRPr>
          </a:p>
          <a:p>
            <a:pPr marL="0" indent="0" algn="ctr">
              <a:buNone/>
            </a:pPr>
            <a:r>
              <a:rPr lang="en-US" sz="1100" i="1" dirty="0">
                <a:solidFill>
                  <a:schemeClr val="tx1"/>
                </a:solidFill>
              </a:rPr>
              <a:t>I will bring Americans together</a:t>
            </a:r>
            <a:endParaRPr lang="en-US" sz="1100" dirty="0">
              <a:solidFill>
                <a:schemeClr val="tx1"/>
              </a:solidFill>
            </a:endParaRPr>
          </a:p>
          <a:p>
            <a:pPr marL="0" indent="0" algn="ctr">
              <a:buNone/>
            </a:pPr>
            <a:r>
              <a:rPr lang="en-US" sz="1100" i="1" dirty="0">
                <a:solidFill>
                  <a:schemeClr val="tx1"/>
                </a:solidFill>
              </a:rPr>
              <a:t>to strengthen our communities.</a:t>
            </a:r>
            <a:endParaRPr lang="en-US" sz="1100" dirty="0">
              <a:solidFill>
                <a:schemeClr val="tx1"/>
              </a:solidFill>
            </a:endParaRPr>
          </a:p>
          <a:p>
            <a:pPr marL="0" indent="0" algn="ctr">
              <a:buNone/>
            </a:pPr>
            <a:r>
              <a:rPr lang="en-US" sz="1100" i="1" dirty="0">
                <a:solidFill>
                  <a:schemeClr val="tx1"/>
                </a:solidFill>
              </a:rPr>
              <a:t>Faced with apathy,</a:t>
            </a:r>
            <a:endParaRPr lang="en-US" sz="1100" dirty="0">
              <a:solidFill>
                <a:schemeClr val="tx1"/>
              </a:solidFill>
            </a:endParaRPr>
          </a:p>
          <a:p>
            <a:pPr marL="0" indent="0" algn="ctr">
              <a:buNone/>
            </a:pPr>
            <a:r>
              <a:rPr lang="en-US" sz="1100" i="1" dirty="0">
                <a:solidFill>
                  <a:schemeClr val="tx1"/>
                </a:solidFill>
              </a:rPr>
              <a:t>I will take action.</a:t>
            </a:r>
            <a:endParaRPr lang="en-US" sz="1100" dirty="0">
              <a:solidFill>
                <a:schemeClr val="tx1"/>
              </a:solidFill>
            </a:endParaRPr>
          </a:p>
          <a:p>
            <a:pPr marL="0" indent="0" algn="ctr">
              <a:buNone/>
            </a:pPr>
            <a:r>
              <a:rPr lang="en-US" sz="1100" i="1" dirty="0">
                <a:solidFill>
                  <a:schemeClr val="tx1"/>
                </a:solidFill>
              </a:rPr>
              <a:t>Faced with conflict,</a:t>
            </a:r>
            <a:endParaRPr lang="en-US" sz="1100" dirty="0">
              <a:solidFill>
                <a:schemeClr val="tx1"/>
              </a:solidFill>
            </a:endParaRPr>
          </a:p>
          <a:p>
            <a:pPr marL="0" indent="0" algn="ctr">
              <a:buNone/>
            </a:pPr>
            <a:r>
              <a:rPr lang="en-US" sz="1100" i="1" dirty="0">
                <a:solidFill>
                  <a:schemeClr val="tx1"/>
                </a:solidFill>
              </a:rPr>
              <a:t>I will seek common ground.</a:t>
            </a:r>
            <a:endParaRPr lang="en-US" sz="1100" dirty="0">
              <a:solidFill>
                <a:schemeClr val="tx1"/>
              </a:solidFill>
            </a:endParaRPr>
          </a:p>
          <a:p>
            <a:pPr marL="0" indent="0" algn="ctr">
              <a:buNone/>
            </a:pPr>
            <a:r>
              <a:rPr lang="en-US" sz="1100" i="1" dirty="0">
                <a:solidFill>
                  <a:schemeClr val="tx1"/>
                </a:solidFill>
              </a:rPr>
              <a:t>Faced with adversity,</a:t>
            </a:r>
            <a:endParaRPr lang="en-US" sz="1100" dirty="0">
              <a:solidFill>
                <a:schemeClr val="tx1"/>
              </a:solidFill>
            </a:endParaRPr>
          </a:p>
          <a:p>
            <a:pPr marL="0" indent="0" algn="ctr">
              <a:buNone/>
            </a:pPr>
            <a:r>
              <a:rPr lang="en-US" sz="1100" i="1" dirty="0">
                <a:solidFill>
                  <a:schemeClr val="tx1"/>
                </a:solidFill>
              </a:rPr>
              <a:t>I will persevere.</a:t>
            </a:r>
            <a:endParaRPr lang="en-US" sz="1100" dirty="0">
              <a:solidFill>
                <a:schemeClr val="tx1"/>
              </a:solidFill>
            </a:endParaRPr>
          </a:p>
          <a:p>
            <a:pPr marL="0" indent="0" algn="ctr">
              <a:buNone/>
            </a:pPr>
            <a:r>
              <a:rPr lang="en-US" sz="1100" i="1" dirty="0">
                <a:solidFill>
                  <a:schemeClr val="tx1"/>
                </a:solidFill>
              </a:rPr>
              <a:t>I will carry this commitment</a:t>
            </a:r>
            <a:endParaRPr lang="en-US" sz="1100" dirty="0">
              <a:solidFill>
                <a:schemeClr val="tx1"/>
              </a:solidFill>
            </a:endParaRPr>
          </a:p>
          <a:p>
            <a:pPr marL="0" indent="0" algn="ctr">
              <a:buNone/>
            </a:pPr>
            <a:r>
              <a:rPr lang="en-US" sz="1100" i="1" dirty="0">
                <a:solidFill>
                  <a:schemeClr val="tx1"/>
                </a:solidFill>
              </a:rPr>
              <a:t>with me this year and beyond. </a:t>
            </a:r>
            <a:endParaRPr lang="en-US" sz="1100" dirty="0">
              <a:solidFill>
                <a:schemeClr val="tx1"/>
              </a:solidFill>
            </a:endParaRPr>
          </a:p>
          <a:p>
            <a:pPr marL="0" indent="0" algn="ctr">
              <a:buNone/>
            </a:pPr>
            <a:r>
              <a:rPr lang="en-US" sz="1100" i="1" dirty="0">
                <a:solidFill>
                  <a:schemeClr val="tx1"/>
                </a:solidFill>
              </a:rPr>
              <a:t>I am an AmeriCorps member,</a:t>
            </a:r>
            <a:endParaRPr lang="en-US" sz="1100" dirty="0">
              <a:solidFill>
                <a:schemeClr val="tx1"/>
              </a:solidFill>
            </a:endParaRPr>
          </a:p>
          <a:p>
            <a:pPr marL="0" indent="0" algn="ctr">
              <a:buNone/>
            </a:pPr>
            <a:r>
              <a:rPr lang="en-US" sz="1100" i="1" dirty="0">
                <a:solidFill>
                  <a:schemeClr val="tx1"/>
                </a:solidFill>
              </a:rPr>
              <a:t>and I am going to get things done.</a:t>
            </a:r>
            <a:endParaRPr lang="en-US" sz="1100" dirty="0">
              <a:solidFill>
                <a:schemeClr val="tx1"/>
              </a:solidFill>
            </a:endParaRPr>
          </a:p>
          <a:p>
            <a:pPr marL="0" indent="0" algn="ctr">
              <a:buNone/>
            </a:pPr>
            <a:endParaRPr lang="en-US" sz="1100" dirty="0">
              <a:solidFill>
                <a:schemeClr val="tx1"/>
              </a:solidFill>
            </a:endParaRPr>
          </a:p>
        </p:txBody>
      </p:sp>
      <p:pic>
        <p:nvPicPr>
          <p:cNvPr id="6" name="Picture 5" descr="Logo&#10;&#10;Description automatically generated">
            <a:extLst>
              <a:ext uri="{FF2B5EF4-FFF2-40B4-BE49-F238E27FC236}">
                <a16:creationId xmlns:a16="http://schemas.microsoft.com/office/drawing/2014/main" id="{F13AB87C-5208-4D58-B544-DC9C1ED0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52400"/>
            <a:ext cx="1905000" cy="1328699"/>
          </a:xfrm>
          <a:prstGeom prst="rect">
            <a:avLst/>
          </a:prstGeom>
        </p:spPr>
      </p:pic>
    </p:spTree>
    <p:extLst>
      <p:ext uri="{BB962C8B-B14F-4D97-AF65-F5344CB8AC3E}">
        <p14:creationId xmlns:p14="http://schemas.microsoft.com/office/powerpoint/2010/main" val="907372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Contact Information</a:t>
            </a:r>
          </a:p>
        </p:txBody>
      </p:sp>
      <p:sp>
        <p:nvSpPr>
          <p:cNvPr id="3" name="Content Placeholder 2"/>
          <p:cNvSpPr>
            <a:spLocks noGrp="1"/>
          </p:cNvSpPr>
          <p:nvPr>
            <p:ph idx="1"/>
          </p:nvPr>
        </p:nvSpPr>
        <p:spPr>
          <a:xfrm>
            <a:off x="1942415" y="2590800"/>
            <a:ext cx="6591985" cy="3200400"/>
          </a:xfrm>
        </p:spPr>
        <p:txBody>
          <a:bodyPr>
            <a:normAutofit fontScale="92500" lnSpcReduction="10000"/>
          </a:bodyPr>
          <a:lstStyle/>
          <a:p>
            <a:r>
              <a:rPr lang="en-US" dirty="0">
                <a:solidFill>
                  <a:schemeClr val="tx1"/>
                </a:solidFill>
              </a:rPr>
              <a:t>Lev </a:t>
            </a:r>
            <a:r>
              <a:rPr lang="en-US" dirty="0" err="1">
                <a:solidFill>
                  <a:schemeClr val="tx1"/>
                </a:solidFill>
              </a:rPr>
              <a:t>Kellendy</a:t>
            </a:r>
            <a:r>
              <a:rPr lang="en-US" dirty="0">
                <a:solidFill>
                  <a:schemeClr val="tx1"/>
                </a:solidFill>
              </a:rPr>
              <a:t>, Conservation Internship Director</a:t>
            </a:r>
          </a:p>
          <a:p>
            <a:pPr lvl="1"/>
            <a:r>
              <a:rPr lang="en-US" dirty="0">
                <a:solidFill>
                  <a:schemeClr val="tx1"/>
                </a:solidFill>
                <a:hlinkClick r:id="rId2"/>
              </a:rPr>
              <a:t>levk@nwyouthcorps.org</a:t>
            </a:r>
            <a:r>
              <a:rPr lang="en-US" dirty="0">
                <a:solidFill>
                  <a:schemeClr val="tx1"/>
                </a:solidFill>
              </a:rPr>
              <a:t> | 208-805-0325</a:t>
            </a:r>
          </a:p>
          <a:p>
            <a:pPr lvl="1"/>
            <a:r>
              <a:rPr lang="en-US" dirty="0">
                <a:solidFill>
                  <a:schemeClr val="tx1"/>
                </a:solidFill>
              </a:rPr>
              <a:t>Office: 541-654-4706</a:t>
            </a:r>
          </a:p>
          <a:p>
            <a:r>
              <a:rPr lang="en-US" dirty="0">
                <a:solidFill>
                  <a:schemeClr val="tx1"/>
                </a:solidFill>
              </a:rPr>
              <a:t>Matthew Schlegel, Internship Program Coordinator</a:t>
            </a:r>
          </a:p>
          <a:p>
            <a:pPr lvl="1"/>
            <a:r>
              <a:rPr lang="en-US" dirty="0">
                <a:solidFill>
                  <a:schemeClr val="tx1"/>
                </a:solidFill>
                <a:hlinkClick r:id="rId3"/>
              </a:rPr>
              <a:t>matthews@idahocc.org</a:t>
            </a:r>
            <a:r>
              <a:rPr lang="en-US" dirty="0">
                <a:solidFill>
                  <a:schemeClr val="tx1"/>
                </a:solidFill>
              </a:rPr>
              <a:t> | 208-625-8402 </a:t>
            </a:r>
          </a:p>
          <a:p>
            <a:pPr lvl="1"/>
            <a:r>
              <a:rPr lang="en-US" dirty="0">
                <a:solidFill>
                  <a:schemeClr val="tx1"/>
                </a:solidFill>
              </a:rPr>
              <a:t>Office: 208-593-7622</a:t>
            </a:r>
          </a:p>
          <a:p>
            <a:r>
              <a:rPr lang="en-US" dirty="0">
                <a:solidFill>
                  <a:schemeClr val="tx1"/>
                </a:solidFill>
              </a:rPr>
              <a:t>Abi Snow, Internship Program Coordinator</a:t>
            </a:r>
          </a:p>
          <a:p>
            <a:pPr lvl="1"/>
            <a:r>
              <a:rPr lang="en-US" dirty="0">
                <a:solidFill>
                  <a:schemeClr val="tx1"/>
                </a:solidFill>
                <a:hlinkClick r:id="rId4"/>
              </a:rPr>
              <a:t>abigails@nwyouthcorps.org</a:t>
            </a:r>
            <a:r>
              <a:rPr lang="en-US" dirty="0">
                <a:solidFill>
                  <a:schemeClr val="tx1"/>
                </a:solidFill>
              </a:rPr>
              <a:t> |541-521-3139</a:t>
            </a:r>
          </a:p>
          <a:p>
            <a:pPr lvl="1"/>
            <a:r>
              <a:rPr lang="en-US" dirty="0">
                <a:solidFill>
                  <a:schemeClr val="tx1"/>
                </a:solidFill>
              </a:rPr>
              <a:t>Office: 541-654-4704</a:t>
            </a:r>
          </a:p>
          <a:p>
            <a:pPr lvl="1"/>
            <a:endParaRPr lang="en-US" dirty="0">
              <a:solidFill>
                <a:schemeClr val="tx1"/>
              </a:solidFill>
            </a:endParaRPr>
          </a:p>
        </p:txBody>
      </p:sp>
    </p:spTree>
    <p:extLst>
      <p:ext uri="{BB962C8B-B14F-4D97-AF65-F5344CB8AC3E}">
        <p14:creationId xmlns:p14="http://schemas.microsoft.com/office/powerpoint/2010/main" val="397630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33146"/>
            <a:ext cx="5257800" cy="685800"/>
          </a:xfrm>
        </p:spPr>
        <p:txBody>
          <a:bodyPr/>
          <a:lstStyle/>
          <a:p>
            <a:r>
              <a:rPr lang="en-US" sz="3600" dirty="0"/>
              <a:t>Northwest Youth Corps </a:t>
            </a:r>
          </a:p>
        </p:txBody>
      </p:sp>
      <p:sp>
        <p:nvSpPr>
          <p:cNvPr id="7" name="Content Placeholder 6"/>
          <p:cNvSpPr>
            <a:spLocks noGrp="1"/>
          </p:cNvSpPr>
          <p:nvPr>
            <p:ph idx="1"/>
          </p:nvPr>
        </p:nvSpPr>
        <p:spPr>
          <a:xfrm>
            <a:off x="457200" y="1490217"/>
            <a:ext cx="8686800" cy="914400"/>
          </a:xfrm>
        </p:spPr>
        <p:txBody>
          <a:bodyPr>
            <a:noAutofit/>
          </a:bodyPr>
          <a:lstStyle/>
          <a:p>
            <a:pPr marL="0" indent="0">
              <a:buNone/>
            </a:pPr>
            <a:r>
              <a:rPr lang="en-US" sz="2000" dirty="0">
                <a:solidFill>
                  <a:schemeClr val="tx1"/>
                </a:solidFill>
                <a:latin typeface="Palatino Linotype" panose="02040502050505030304" pitchFamily="18" charset="0"/>
              </a:rPr>
              <a:t>Mission:</a:t>
            </a:r>
          </a:p>
          <a:p>
            <a:pPr marL="0" indent="0">
              <a:buNone/>
            </a:pPr>
            <a:r>
              <a:rPr lang="en-US" sz="1800" dirty="0">
                <a:solidFill>
                  <a:schemeClr val="tx1"/>
                </a:solidFill>
                <a:latin typeface="Palatino Linotype" panose="02040502050505030304" pitchFamily="18" charset="0"/>
              </a:rPr>
              <a:t>Northwest Youth Corps and Idaho Conservation Corps offer a challenging education and job-training experience that helps youth and young adults from diverse backgrounds develop the skills they need to lead full and productive lives.</a:t>
            </a:r>
          </a:p>
        </p:txBody>
      </p:sp>
      <p:pic>
        <p:nvPicPr>
          <p:cNvPr id="2054" name="Picture 6" descr="http://www.nwyouthcorps.org/images/crew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251" y="4609680"/>
            <a:ext cx="8534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DF242C-F1DD-4FF2-AE17-7828EA8A5DCD}"/>
              </a:ext>
            </a:extLst>
          </p:cNvPr>
          <p:cNvSpPr txBox="1"/>
          <p:nvPr/>
        </p:nvSpPr>
        <p:spPr>
          <a:xfrm>
            <a:off x="455428" y="2909243"/>
            <a:ext cx="8534400" cy="1188723"/>
          </a:xfrm>
          <a:prstGeom prst="rect">
            <a:avLst/>
          </a:prstGeom>
          <a:noFill/>
        </p:spPr>
        <p:txBody>
          <a:bodyPr wrap="square" rtlCol="0">
            <a:spAutoFit/>
          </a:bodyPr>
          <a:lstStyle/>
          <a:p>
            <a:r>
              <a:rPr lang="en-US" sz="2000" dirty="0">
                <a:latin typeface="Palatino Linotype" panose="02040502050505030304" pitchFamily="18" charset="0"/>
              </a:rPr>
              <a:t>History:</a:t>
            </a:r>
          </a:p>
          <a:p>
            <a:pPr marL="285750" indent="-285750">
              <a:lnSpc>
                <a:spcPct val="150000"/>
              </a:lnSpc>
              <a:buFont typeface="Arial" panose="020B0604020202020204" pitchFamily="34" charset="0"/>
              <a:buChar char="•"/>
            </a:pPr>
            <a:r>
              <a:rPr lang="en-US" dirty="0">
                <a:latin typeface="Palatino Linotype" panose="02040502050505030304" pitchFamily="18" charset="0"/>
              </a:rPr>
              <a:t>Created in 1984 (Founder Art Pope)</a:t>
            </a:r>
          </a:p>
          <a:p>
            <a:pPr marL="285750" indent="-285750">
              <a:lnSpc>
                <a:spcPct val="150000"/>
              </a:lnSpc>
              <a:buFont typeface="Arial" panose="020B0604020202020204" pitchFamily="34" charset="0"/>
              <a:buChar char="•"/>
            </a:pPr>
            <a:r>
              <a:rPr lang="en-US" dirty="0">
                <a:latin typeface="Palatino Linotype" panose="02040502050505030304" pitchFamily="18" charset="0"/>
              </a:rPr>
              <a:t>Modeled after the historic Civilian Conservation Corps of the 1930's</a:t>
            </a:r>
          </a:p>
        </p:txBody>
      </p:sp>
      <p:pic>
        <p:nvPicPr>
          <p:cNvPr id="9" name="Picture 2">
            <a:extLst>
              <a:ext uri="{FF2B5EF4-FFF2-40B4-BE49-F238E27FC236}">
                <a16:creationId xmlns:a16="http://schemas.microsoft.com/office/drawing/2014/main" id="{92E9F09A-492B-4BD4-A542-D927FC5DE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180439"/>
            <a:ext cx="989714" cy="107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96703531-52F6-487C-B041-819CEF22B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107" y="290246"/>
            <a:ext cx="1371207" cy="1371600"/>
          </a:xfrm>
          <a:prstGeom prst="rect">
            <a:avLst/>
          </a:prstGeom>
        </p:spPr>
      </p:pic>
    </p:spTree>
    <p:extLst>
      <p:ext uri="{BB962C8B-B14F-4D97-AF65-F5344CB8AC3E}">
        <p14:creationId xmlns:p14="http://schemas.microsoft.com/office/powerpoint/2010/main" val="119765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731" y="245122"/>
            <a:ext cx="6589199" cy="1280890"/>
          </a:xfrm>
        </p:spPr>
        <p:txBody>
          <a:bodyPr/>
          <a:lstStyle/>
          <a:p>
            <a:r>
              <a:rPr lang="en-US" dirty="0"/>
              <a:t>Northwest Youth Corps &amp; Idaho Conservation Corps</a:t>
            </a:r>
          </a:p>
        </p:txBody>
      </p:sp>
      <p:sp>
        <p:nvSpPr>
          <p:cNvPr id="4" name="Content Placeholder 3"/>
          <p:cNvSpPr>
            <a:spLocks noGrp="1"/>
          </p:cNvSpPr>
          <p:nvPr>
            <p:ph idx="1"/>
          </p:nvPr>
        </p:nvSpPr>
        <p:spPr>
          <a:xfrm>
            <a:off x="6627628" y="4267200"/>
            <a:ext cx="2211572" cy="1901952"/>
          </a:xfrm>
        </p:spPr>
        <p:txBody>
          <a:bodyPr>
            <a:noAutofit/>
          </a:bodyPr>
          <a:lstStyle/>
          <a:p>
            <a:pPr marL="0" indent="0">
              <a:buNone/>
            </a:pPr>
            <a:r>
              <a:rPr lang="en-US" sz="1800" b="1" dirty="0"/>
              <a:t>Core Values</a:t>
            </a:r>
          </a:p>
          <a:p>
            <a:r>
              <a:rPr lang="en-US" sz="1800" b="1" dirty="0"/>
              <a:t>Education</a:t>
            </a:r>
          </a:p>
          <a:p>
            <a:r>
              <a:rPr lang="en-US" sz="1800" b="1" dirty="0"/>
              <a:t>Leadership</a:t>
            </a:r>
          </a:p>
          <a:p>
            <a:r>
              <a:rPr lang="en-US" sz="1800" b="1" dirty="0"/>
              <a:t>Community</a:t>
            </a:r>
          </a:p>
          <a:p>
            <a:r>
              <a:rPr lang="en-US" sz="1800" b="1" dirty="0"/>
              <a:t>Empowerment</a:t>
            </a:r>
          </a:p>
          <a:p>
            <a:r>
              <a:rPr lang="en-US" sz="1800" b="1" dirty="0"/>
              <a:t>Challenge</a:t>
            </a:r>
            <a:endParaRPr lang="en-US" sz="3200" b="1" dirty="0"/>
          </a:p>
        </p:txBody>
      </p:sp>
      <p:pic>
        <p:nvPicPr>
          <p:cNvPr id="1026" name="Picture 2" descr="C:\Users\haleydl\Desktop\AC Orientation\Images\H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13978"/>
            <a:ext cx="37054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For natalie\General\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205" y="1598711"/>
            <a:ext cx="3603990" cy="2394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081086-0B4C-4C47-AA34-6AF9368846D3}"/>
              </a:ext>
            </a:extLst>
          </p:cNvPr>
          <p:cNvSpPr txBox="1"/>
          <p:nvPr/>
        </p:nvSpPr>
        <p:spPr>
          <a:xfrm>
            <a:off x="579359" y="3566031"/>
            <a:ext cx="4804022" cy="1200329"/>
          </a:xfrm>
          <a:prstGeom prst="rect">
            <a:avLst/>
          </a:prstGeom>
          <a:noFill/>
        </p:spPr>
        <p:txBody>
          <a:bodyPr wrap="square" rtlCol="0">
            <a:spAutoFit/>
          </a:bodyPr>
          <a:lstStyle/>
          <a:p>
            <a:r>
              <a:rPr lang="en-US" u="sng" dirty="0"/>
              <a:t>Internship Programming</a:t>
            </a:r>
          </a:p>
          <a:p>
            <a:pPr marL="285750" indent="-285750">
              <a:buFont typeface="Arial" panose="020B0604020202020204" pitchFamily="34" charset="0"/>
              <a:buChar char="•"/>
            </a:pPr>
            <a:r>
              <a:rPr lang="en-US" dirty="0"/>
              <a:t>USFS Resource Assistant Program  (RAP)</a:t>
            </a:r>
          </a:p>
          <a:p>
            <a:pPr marL="285750" indent="-285750">
              <a:buFont typeface="Arial" panose="020B0604020202020204" pitchFamily="34" charset="0"/>
              <a:buChar char="•"/>
            </a:pPr>
            <a:r>
              <a:rPr lang="en-US" dirty="0"/>
              <a:t>Conservation Internship Program</a:t>
            </a:r>
          </a:p>
          <a:p>
            <a:pPr marL="285750" indent="-285750">
              <a:buFont typeface="Arial" panose="020B0604020202020204" pitchFamily="34" charset="0"/>
              <a:buChar char="•"/>
            </a:pPr>
            <a:r>
              <a:rPr lang="en-US" dirty="0"/>
              <a:t>AmeriCorps Internship Program</a:t>
            </a:r>
          </a:p>
        </p:txBody>
      </p:sp>
      <p:sp>
        <p:nvSpPr>
          <p:cNvPr id="12" name="TextBox 11">
            <a:extLst>
              <a:ext uri="{FF2B5EF4-FFF2-40B4-BE49-F238E27FC236}">
                <a16:creationId xmlns:a16="http://schemas.microsoft.com/office/drawing/2014/main" id="{C04B6EE9-99EE-4D70-BB88-29ED3293A2C6}"/>
              </a:ext>
            </a:extLst>
          </p:cNvPr>
          <p:cNvSpPr txBox="1"/>
          <p:nvPr/>
        </p:nvSpPr>
        <p:spPr>
          <a:xfrm>
            <a:off x="4250452" y="4911759"/>
            <a:ext cx="2060822" cy="1200329"/>
          </a:xfrm>
          <a:prstGeom prst="rect">
            <a:avLst/>
          </a:prstGeom>
          <a:noFill/>
        </p:spPr>
        <p:txBody>
          <a:bodyPr wrap="square" rtlCol="0">
            <a:spAutoFit/>
          </a:bodyPr>
          <a:lstStyle/>
          <a:p>
            <a:r>
              <a:rPr lang="en-US" u="sng" dirty="0"/>
              <a:t>Operating Sites: </a:t>
            </a:r>
          </a:p>
          <a:p>
            <a:pPr marL="285750" indent="-285750">
              <a:buFont typeface="Arial" panose="020B0604020202020204" pitchFamily="34" charset="0"/>
              <a:buChar char="•"/>
            </a:pPr>
            <a:r>
              <a:rPr lang="en-US" dirty="0"/>
              <a:t>Eugene, OR</a:t>
            </a:r>
          </a:p>
          <a:p>
            <a:pPr marL="285750" indent="-285750">
              <a:buFont typeface="Arial" panose="020B0604020202020204" pitchFamily="34" charset="0"/>
              <a:buChar char="•"/>
            </a:pPr>
            <a:r>
              <a:rPr lang="en-US" dirty="0"/>
              <a:t>Tacoma, WA</a:t>
            </a:r>
          </a:p>
          <a:p>
            <a:pPr marL="285750" indent="-285750">
              <a:buFont typeface="Arial" panose="020B0604020202020204" pitchFamily="34" charset="0"/>
              <a:buChar char="•"/>
            </a:pPr>
            <a:r>
              <a:rPr lang="en-US" dirty="0"/>
              <a:t>Boise, ID </a:t>
            </a:r>
          </a:p>
        </p:txBody>
      </p:sp>
      <p:sp>
        <p:nvSpPr>
          <p:cNvPr id="13" name="TextBox 12">
            <a:extLst>
              <a:ext uri="{FF2B5EF4-FFF2-40B4-BE49-F238E27FC236}">
                <a16:creationId xmlns:a16="http://schemas.microsoft.com/office/drawing/2014/main" id="{A0C2B376-12AE-40AA-A019-9D2FCEFC4982}"/>
              </a:ext>
            </a:extLst>
          </p:cNvPr>
          <p:cNvSpPr txBox="1"/>
          <p:nvPr/>
        </p:nvSpPr>
        <p:spPr>
          <a:xfrm>
            <a:off x="560205" y="2091893"/>
            <a:ext cx="4953000" cy="1200329"/>
          </a:xfrm>
          <a:prstGeom prst="rect">
            <a:avLst/>
          </a:prstGeom>
          <a:noFill/>
        </p:spPr>
        <p:txBody>
          <a:bodyPr wrap="square" rtlCol="0">
            <a:spAutoFit/>
          </a:bodyPr>
          <a:lstStyle/>
          <a:p>
            <a:r>
              <a:rPr lang="en-US" u="sng" dirty="0"/>
              <a:t>Youth and Young Adult Programming</a:t>
            </a:r>
          </a:p>
          <a:p>
            <a:pPr marL="285750" indent="-285750">
              <a:buFont typeface="Arial" panose="020B0604020202020204" pitchFamily="34" charset="0"/>
              <a:buChar char="•"/>
            </a:pPr>
            <a:r>
              <a:rPr lang="en-US" dirty="0"/>
              <a:t>Serve 1,000 participants per year 19 – 26</a:t>
            </a:r>
          </a:p>
          <a:p>
            <a:pPr marL="285750" indent="-285750">
              <a:buFont typeface="Arial" panose="020B0604020202020204" pitchFamily="34" charset="0"/>
              <a:buChar char="•"/>
            </a:pPr>
            <a:r>
              <a:rPr lang="en-US" dirty="0"/>
              <a:t>Residential and non-residential offerings</a:t>
            </a:r>
          </a:p>
          <a:p>
            <a:pPr marL="285750" indent="-285750">
              <a:buFont typeface="Arial" panose="020B0604020202020204" pitchFamily="34" charset="0"/>
              <a:buChar char="•"/>
            </a:pPr>
            <a:r>
              <a:rPr lang="en-US" dirty="0"/>
              <a:t>Accredited curriculum</a:t>
            </a:r>
          </a:p>
        </p:txBody>
      </p:sp>
      <p:pic>
        <p:nvPicPr>
          <p:cNvPr id="10" name="Picture 9" descr="Logo, company name&#10;&#10;Description automatically generated">
            <a:extLst>
              <a:ext uri="{FF2B5EF4-FFF2-40B4-BE49-F238E27FC236}">
                <a16:creationId xmlns:a16="http://schemas.microsoft.com/office/drawing/2014/main" id="{AC5FFC29-9B80-401B-8557-60697B9AA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993" y="90333"/>
            <a:ext cx="1371207" cy="1371600"/>
          </a:xfrm>
          <a:prstGeom prst="rect">
            <a:avLst/>
          </a:prstGeom>
        </p:spPr>
      </p:pic>
    </p:spTree>
    <p:extLst>
      <p:ext uri="{BB962C8B-B14F-4D97-AF65-F5344CB8AC3E}">
        <p14:creationId xmlns:p14="http://schemas.microsoft.com/office/powerpoint/2010/main" val="25421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136705"/>
            <a:ext cx="4857627" cy="3767397"/>
          </a:xfrm>
        </p:spPr>
        <p:txBody>
          <a:bodyPr>
            <a:normAutofit fontScale="92500" lnSpcReduction="20000"/>
          </a:bodyPr>
          <a:lstStyle/>
          <a:p>
            <a:r>
              <a:rPr lang="en-US" dirty="0"/>
              <a:t>The Conservation Internship program is designed to provide hands-on training and experience to those interested in pursuing employment with land and water resource management agencies.</a:t>
            </a:r>
          </a:p>
          <a:p>
            <a:pPr marL="0" indent="0">
              <a:buNone/>
            </a:pPr>
            <a:endParaRPr lang="en-US" dirty="0"/>
          </a:p>
        </p:txBody>
      </p:sp>
      <p:sp>
        <p:nvSpPr>
          <p:cNvPr id="4" name="Content Placeholder 3"/>
          <p:cNvSpPr>
            <a:spLocks noGrp="1"/>
          </p:cNvSpPr>
          <p:nvPr>
            <p:ph sz="half" idx="2"/>
          </p:nvPr>
        </p:nvSpPr>
        <p:spPr>
          <a:xfrm>
            <a:off x="5337307" y="2136706"/>
            <a:ext cx="3578093" cy="4416494"/>
          </a:xfrm>
        </p:spPr>
        <p:txBody>
          <a:bodyPr>
            <a:normAutofit fontScale="92500" lnSpcReduction="20000"/>
          </a:bodyPr>
          <a:lstStyle/>
          <a:p>
            <a:r>
              <a:rPr lang="en-US" dirty="0"/>
              <a:t>Terms are 3-10 months</a:t>
            </a:r>
          </a:p>
          <a:p>
            <a:r>
              <a:rPr lang="en-US" dirty="0"/>
              <a:t>Project types may include:</a:t>
            </a:r>
          </a:p>
          <a:p>
            <a:pPr lvl="1"/>
            <a:r>
              <a:rPr lang="en-US" dirty="0"/>
              <a:t>Restoring and improving public lands and waters</a:t>
            </a:r>
          </a:p>
          <a:p>
            <a:pPr lvl="1"/>
            <a:r>
              <a:rPr lang="en-US" dirty="0"/>
              <a:t>Invasive species inventory and treatment</a:t>
            </a:r>
          </a:p>
          <a:p>
            <a:pPr lvl="1"/>
            <a:r>
              <a:rPr lang="en-US" dirty="0"/>
              <a:t>Trail maintenance and recreation infrastructure</a:t>
            </a:r>
          </a:p>
          <a:p>
            <a:pPr lvl="1"/>
            <a:r>
              <a:rPr lang="en-US" dirty="0"/>
              <a:t>Community engagement</a:t>
            </a:r>
          </a:p>
          <a:p>
            <a:pPr lvl="1"/>
            <a:r>
              <a:rPr lang="en-US" dirty="0"/>
              <a:t>Outdoor recreation</a:t>
            </a:r>
          </a:p>
          <a:p>
            <a:pPr lvl="1"/>
            <a:r>
              <a:rPr lang="en-US" dirty="0"/>
              <a:t>Natural resource data collection</a:t>
            </a:r>
          </a:p>
          <a:p>
            <a:pPr lvl="1"/>
            <a:endParaRPr lang="en-US" dirty="0"/>
          </a:p>
          <a:p>
            <a:pPr marL="57150" indent="0" algn="ctr">
              <a:buNone/>
            </a:pPr>
            <a:r>
              <a:rPr lang="en-US" dirty="0">
                <a:hlinkClick r:id="rId2"/>
              </a:rPr>
              <a:t>https://www.nwyouthcorps.org/internresources/</a:t>
            </a:r>
            <a:r>
              <a:rPr lang="en-US" dirty="0"/>
              <a:t> </a:t>
            </a:r>
          </a:p>
          <a:p>
            <a:pPr lvl="1"/>
            <a:endParaRPr lang="en-US" dirty="0"/>
          </a:p>
        </p:txBody>
      </p:sp>
      <p:pic>
        <p:nvPicPr>
          <p:cNvPr id="2050" name="Picture 2" descr="E:\Outreach Materials\generi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
            <a:ext cx="3657600" cy="181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14" y="3429000"/>
            <a:ext cx="4261798" cy="3196348"/>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F23C1617-F2AE-4093-BA76-F227636547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176306"/>
            <a:ext cx="2621348" cy="1828800"/>
          </a:xfrm>
          <a:prstGeom prst="rect">
            <a:avLst/>
          </a:prstGeom>
        </p:spPr>
      </p:pic>
    </p:spTree>
    <p:extLst>
      <p:ext uri="{BB962C8B-B14F-4D97-AF65-F5344CB8AC3E}">
        <p14:creationId xmlns:p14="http://schemas.microsoft.com/office/powerpoint/2010/main" val="99140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and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371600"/>
            <a:ext cx="5283200" cy="3962400"/>
          </a:xfrm>
          <a:prstGeom prst="rect">
            <a:avLst/>
          </a:prstGeom>
        </p:spPr>
      </p:pic>
      <p:sp>
        <p:nvSpPr>
          <p:cNvPr id="5" name="TextBox 4"/>
          <p:cNvSpPr txBox="1"/>
          <p:nvPr/>
        </p:nvSpPr>
        <p:spPr>
          <a:xfrm>
            <a:off x="1451209" y="5619825"/>
            <a:ext cx="6952782" cy="923330"/>
          </a:xfrm>
          <a:prstGeom prst="rect">
            <a:avLst/>
          </a:prstGeom>
          <a:noFill/>
        </p:spPr>
        <p:txBody>
          <a:bodyPr wrap="square" numCol="2" rtlCol="0">
            <a:spAutoFit/>
          </a:bodyPr>
          <a:lstStyle/>
          <a:p>
            <a:pPr marL="285750" indent="-285750">
              <a:buFont typeface="Wingdings" panose="05000000000000000000" pitchFamily="2" charset="2"/>
              <a:buChar char="v"/>
            </a:pPr>
            <a:r>
              <a:rPr lang="en-US" dirty="0"/>
              <a:t>Mentorship and professional development</a:t>
            </a:r>
          </a:p>
          <a:p>
            <a:pPr marL="285750" indent="-285750">
              <a:buFont typeface="Wingdings" panose="05000000000000000000" pitchFamily="2" charset="2"/>
              <a:buChar char="v"/>
            </a:pPr>
            <a:r>
              <a:rPr lang="en-US" dirty="0"/>
              <a:t>Mental and physical health</a:t>
            </a:r>
          </a:p>
          <a:p>
            <a:pPr marL="285750" indent="-285750">
              <a:buFont typeface="Wingdings" panose="05000000000000000000" pitchFamily="2" charset="2"/>
              <a:buChar char="v"/>
            </a:pPr>
            <a:r>
              <a:rPr lang="en-US" dirty="0"/>
              <a:t>Mediation</a:t>
            </a:r>
          </a:p>
          <a:p>
            <a:pPr marL="285750" indent="-285750">
              <a:buFont typeface="Wingdings" panose="05000000000000000000" pitchFamily="2" charset="2"/>
              <a:buChar char="v"/>
            </a:pPr>
            <a:r>
              <a:rPr lang="en-US" dirty="0"/>
              <a:t>Check-ins and site visits</a:t>
            </a:r>
          </a:p>
        </p:txBody>
      </p:sp>
    </p:spTree>
    <p:extLst>
      <p:ext uri="{BB962C8B-B14F-4D97-AF65-F5344CB8AC3E}">
        <p14:creationId xmlns:p14="http://schemas.microsoft.com/office/powerpoint/2010/main" val="167602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Public Lands Corps</a:t>
            </a:r>
          </a:p>
        </p:txBody>
      </p:sp>
      <p:sp>
        <p:nvSpPr>
          <p:cNvPr id="3" name="Content Placeholder 2"/>
          <p:cNvSpPr>
            <a:spLocks noGrp="1"/>
          </p:cNvSpPr>
          <p:nvPr>
            <p:ph idx="1"/>
          </p:nvPr>
        </p:nvSpPr>
        <p:spPr>
          <a:xfrm>
            <a:off x="1219200" y="4495800"/>
            <a:ext cx="7696201" cy="2057400"/>
          </a:xfrm>
        </p:spPr>
        <p:txBody>
          <a:bodyPr>
            <a:normAutofit lnSpcReduction="10000"/>
          </a:bodyPr>
          <a:lstStyle/>
          <a:p>
            <a:r>
              <a:rPr lang="en-US" dirty="0"/>
              <a:t>Will you complete 640 hours of service on PLC-eligible projects with 120 hours of “physical lands improvement” work? Are you between 16-30 years old?</a:t>
            </a:r>
          </a:p>
          <a:p>
            <a:pPr lvl="1"/>
            <a:r>
              <a:rPr lang="en-US" dirty="0"/>
              <a:t>If the answer to both of these is yes, you may be eligible for a non-competitive hiring certificate, which you can upload to your USAjobs.gov account!</a:t>
            </a:r>
          </a:p>
          <a:p>
            <a:pPr lvl="1"/>
            <a:r>
              <a:rPr lang="en-US" dirty="0"/>
              <a:t>Ask your Program Officer for more information if you are interested!</a:t>
            </a:r>
          </a:p>
        </p:txBody>
      </p:sp>
      <p:pic>
        <p:nvPicPr>
          <p:cNvPr id="4" name="Picture 3"/>
          <p:cNvPicPr>
            <a:picLocks noChangeAspect="1"/>
          </p:cNvPicPr>
          <p:nvPr/>
        </p:nvPicPr>
        <p:blipFill>
          <a:blip r:embed="rId3"/>
          <a:stretch>
            <a:fillRect/>
          </a:stretch>
        </p:blipFill>
        <p:spPr>
          <a:xfrm>
            <a:off x="2133600" y="1447800"/>
            <a:ext cx="6272194" cy="2667000"/>
          </a:xfrm>
          <a:prstGeom prst="rect">
            <a:avLst/>
          </a:prstGeom>
          <a:ln w="12700">
            <a:solidFill>
              <a:schemeClr val="tx1"/>
            </a:solidFill>
          </a:ln>
        </p:spPr>
      </p:pic>
    </p:spTree>
    <p:extLst>
      <p:ext uri="{BB962C8B-B14F-4D97-AF65-F5344CB8AC3E}">
        <p14:creationId xmlns:p14="http://schemas.microsoft.com/office/powerpoint/2010/main" val="357130473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12057</TotalTime>
  <Words>3153</Words>
  <Application>Microsoft Office PowerPoint</Application>
  <PresentationFormat>On-screen Show (4:3)</PresentationFormat>
  <Paragraphs>455</Paragraphs>
  <Slides>48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Dotum</vt:lpstr>
      <vt:lpstr>Arial</vt:lpstr>
      <vt:lpstr>Calibri</vt:lpstr>
      <vt:lpstr>Century Gothic</vt:lpstr>
      <vt:lpstr>Georgia</vt:lpstr>
      <vt:lpstr>Palatino Linotype</vt:lpstr>
      <vt:lpstr>Roboto</vt:lpstr>
      <vt:lpstr>Wingdings</vt:lpstr>
      <vt:lpstr>Wingdings 3</vt:lpstr>
      <vt:lpstr>Wisp</vt:lpstr>
      <vt:lpstr>PowerPoint Presentation</vt:lpstr>
      <vt:lpstr>PowerPoint Presentation</vt:lpstr>
      <vt:lpstr>PowerPoint Presentation</vt:lpstr>
      <vt:lpstr>The Corps Network</vt:lpstr>
      <vt:lpstr>Northwest Youth Corps </vt:lpstr>
      <vt:lpstr>Northwest Youth Corps &amp; Idaho Conservation Corps</vt:lpstr>
      <vt:lpstr>PowerPoint Presentation</vt:lpstr>
      <vt:lpstr>Support and Development</vt:lpstr>
      <vt:lpstr>Public Lands Corps</vt:lpstr>
      <vt:lpstr>Attendance Policy</vt:lpstr>
      <vt:lpstr>Timesheets and Reporting</vt:lpstr>
      <vt:lpstr>Payroll and Timesheets</vt:lpstr>
      <vt:lpstr>Payroll</vt:lpstr>
      <vt:lpstr>Reimbursement Policy</vt:lpstr>
      <vt:lpstr>Workers Compensation     What should I do if I am injured during the scope of my work?</vt:lpstr>
      <vt:lpstr>Uniform and Dress Code</vt:lpstr>
      <vt:lpstr>Loan Forbearance</vt:lpstr>
      <vt:lpstr>AmeriCorps Education Award</vt:lpstr>
      <vt:lpstr>AmeriCorps Education Award</vt:lpstr>
      <vt:lpstr>Food Stamps</vt:lpstr>
      <vt:lpstr>Paperwork</vt:lpstr>
      <vt:lpstr>WorkBright Onboarding </vt:lpstr>
      <vt:lpstr>Acknowledgement and Release</vt:lpstr>
      <vt:lpstr>Code of Professional Ethics</vt:lpstr>
      <vt:lpstr>Memorandum of Understanding</vt:lpstr>
      <vt:lpstr>Opportunity Youth Eligibility Form</vt:lpstr>
      <vt:lpstr>Opportunity Youth Eligibility Form Pg. 2</vt:lpstr>
      <vt:lpstr>Member Service Agreement</vt:lpstr>
      <vt:lpstr>Term of Service &amp; Benefits</vt:lpstr>
      <vt:lpstr>Sections III, IV, V</vt:lpstr>
      <vt:lpstr>Sections VI, VII</vt:lpstr>
      <vt:lpstr>AmeriCorps Prohibited Activities </vt:lpstr>
      <vt:lpstr>Sections IX</vt:lpstr>
      <vt:lpstr>Disciplinary Guidelines for Improper Conduct</vt:lpstr>
      <vt:lpstr>Release from Participation</vt:lpstr>
      <vt:lpstr>Release for Compelling Circumstance</vt:lpstr>
      <vt:lpstr>Grievance Procedure</vt:lpstr>
      <vt:lpstr>Non-Discrimination Policy</vt:lpstr>
      <vt:lpstr>Sections XIII, VII</vt:lpstr>
      <vt:lpstr>Sections XIII, XIV</vt:lpstr>
      <vt:lpstr>Position Description</vt:lpstr>
      <vt:lpstr>Emergency Contacts &amp; Med History</vt:lpstr>
      <vt:lpstr>Payroll Advance Program</vt:lpstr>
      <vt:lpstr>Direct Deposit Form</vt:lpstr>
      <vt:lpstr>State W-4</vt:lpstr>
      <vt:lpstr>Paperwork Check</vt:lpstr>
      <vt:lpstr>AmeriCorps Pledge</vt:lpstr>
      <vt:lpstr>Important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Paperwork</dc:title>
  <dc:creator>Joy</dc:creator>
  <cp:lastModifiedBy>Lev Kellendy</cp:lastModifiedBy>
  <cp:revision>278</cp:revision>
  <cp:lastPrinted>2015-04-06T19:46:29Z</cp:lastPrinted>
  <dcterms:created xsi:type="dcterms:W3CDTF">2012-02-27T16:18:51Z</dcterms:created>
  <dcterms:modified xsi:type="dcterms:W3CDTF">2024-02-26T22:11:08Z</dcterms:modified>
</cp:coreProperties>
</file>