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28"/>
  </p:notesMasterIdLst>
  <p:sldIdLst>
    <p:sldId id="273" r:id="rId2"/>
    <p:sldId id="259" r:id="rId3"/>
    <p:sldId id="308" r:id="rId4"/>
    <p:sldId id="319" r:id="rId5"/>
    <p:sldId id="321" r:id="rId6"/>
    <p:sldId id="333" r:id="rId7"/>
    <p:sldId id="330" r:id="rId8"/>
    <p:sldId id="323" r:id="rId9"/>
    <p:sldId id="347" r:id="rId10"/>
    <p:sldId id="332" r:id="rId11"/>
    <p:sldId id="348" r:id="rId12"/>
    <p:sldId id="349" r:id="rId13"/>
    <p:sldId id="320" r:id="rId14"/>
    <p:sldId id="315" r:id="rId15"/>
    <p:sldId id="292" r:id="rId16"/>
    <p:sldId id="324" r:id="rId17"/>
    <p:sldId id="334" r:id="rId18"/>
    <p:sldId id="337" r:id="rId19"/>
    <p:sldId id="297" r:id="rId20"/>
    <p:sldId id="322" r:id="rId21"/>
    <p:sldId id="299" r:id="rId22"/>
    <p:sldId id="344" r:id="rId23"/>
    <p:sldId id="345" r:id="rId24"/>
    <p:sldId id="346" r:id="rId25"/>
    <p:sldId id="280" r:id="rId26"/>
    <p:sldId id="331"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B230"/>
    <a:srgbClr val="33CC33"/>
    <a:srgbClr val="FF7C80"/>
    <a:srgbClr val="A5988D"/>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70" autoAdjust="0"/>
    <p:restoredTop sz="83920" autoAdjust="0"/>
  </p:normalViewPr>
  <p:slideViewPr>
    <p:cSldViewPr>
      <p:cViewPr varScale="1">
        <p:scale>
          <a:sx n="56" d="100"/>
          <a:sy n="56" d="100"/>
        </p:scale>
        <p:origin x="1456"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40C9F6C-956C-4198-85FD-8817F1418A4D}" type="datetimeFigureOut">
              <a:rPr lang="en-US" smtClean="0"/>
              <a:t>2/26/2024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EB4518D-45F7-4D01-B0C9-AF93D51F74C4}" type="slidenum">
              <a:rPr lang="en-US" smtClean="0"/>
              <a:t>‹#›</a:t>
            </a:fld>
            <a:endParaRPr lang="en-US"/>
          </a:p>
        </p:txBody>
      </p:sp>
    </p:spTree>
    <p:extLst>
      <p:ext uri="{BB962C8B-B14F-4D97-AF65-F5344CB8AC3E}">
        <p14:creationId xmlns:p14="http://schemas.microsoft.com/office/powerpoint/2010/main" val="2857971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Civilian Conservation</a:t>
            </a:r>
            <a:r>
              <a:rPr lang="en-US" baseline="0" dirty="0"/>
              <a:t> Corps was one of the first programs in Roosevelt’s New Deal and was aimed towards young, unemployed, and unmarried men. NYC and ICC have modeled many things after the CCC, but also improved upon many – it’s not just young, unemployed, unmarried men who can do this kind of work anymore!</a:t>
            </a:r>
            <a:endParaRPr lang="en-US" dirty="0"/>
          </a:p>
          <a:p>
            <a:endParaRPr lang="en-US" dirty="0"/>
          </a:p>
        </p:txBody>
      </p:sp>
      <p:sp>
        <p:nvSpPr>
          <p:cNvPr id="4" name="Slide Number Placeholder 3"/>
          <p:cNvSpPr>
            <a:spLocks noGrp="1"/>
          </p:cNvSpPr>
          <p:nvPr>
            <p:ph type="sldNum" sz="quarter" idx="5"/>
          </p:nvPr>
        </p:nvSpPr>
        <p:spPr/>
        <p:txBody>
          <a:bodyPr/>
          <a:lstStyle/>
          <a:p>
            <a:fld id="{1EB4518D-45F7-4D01-B0C9-AF93D51F74C4}" type="slidenum">
              <a:rPr lang="en-US" smtClean="0"/>
              <a:t>2</a:t>
            </a:fld>
            <a:endParaRPr lang="en-US"/>
          </a:p>
        </p:txBody>
      </p:sp>
    </p:spTree>
    <p:extLst>
      <p:ext uri="{BB962C8B-B14F-4D97-AF65-F5344CB8AC3E}">
        <p14:creationId xmlns:p14="http://schemas.microsoft.com/office/powerpoint/2010/main" val="2033334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what PLC</a:t>
            </a:r>
            <a:r>
              <a:rPr lang="en-US" baseline="0" dirty="0"/>
              <a:t> is, who may be eligible, and how to use it. Instruct interns to follow up afterwards if they want specific instructions.</a:t>
            </a:r>
            <a:endParaRPr lang="en-US" dirty="0"/>
          </a:p>
        </p:txBody>
      </p:sp>
      <p:sp>
        <p:nvSpPr>
          <p:cNvPr id="4" name="Slide Number Placeholder 3"/>
          <p:cNvSpPr>
            <a:spLocks noGrp="1"/>
          </p:cNvSpPr>
          <p:nvPr>
            <p:ph type="sldNum" sz="quarter" idx="10"/>
          </p:nvPr>
        </p:nvSpPr>
        <p:spPr/>
        <p:txBody>
          <a:bodyPr/>
          <a:lstStyle/>
          <a:p>
            <a:fld id="{1EB4518D-45F7-4D01-B0C9-AF93D51F74C4}" type="slidenum">
              <a:rPr lang="en-US" smtClean="0"/>
              <a:t>6</a:t>
            </a:fld>
            <a:endParaRPr lang="en-US"/>
          </a:p>
        </p:txBody>
      </p:sp>
    </p:spTree>
    <p:extLst>
      <p:ext uri="{BB962C8B-B14F-4D97-AF65-F5344CB8AC3E}">
        <p14:creationId xmlns:p14="http://schemas.microsoft.com/office/powerpoint/2010/main" val="3625874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E2501D-B6EC-4D0D-A9F9-61E1D1BC0284}" type="datetimeFigureOut">
              <a:rPr lang="en-US" smtClean="0"/>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492DB727-E288-4986-A684-8E54779185D0}" type="slidenum">
              <a:rPr lang="en-US" smtClean="0"/>
              <a:t>‹#›</a:t>
            </a:fld>
            <a:endParaRPr lang="en-US" dirty="0"/>
          </a:p>
        </p:txBody>
      </p:sp>
    </p:spTree>
    <p:extLst>
      <p:ext uri="{BB962C8B-B14F-4D97-AF65-F5344CB8AC3E}">
        <p14:creationId xmlns:p14="http://schemas.microsoft.com/office/powerpoint/2010/main" val="1050022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E2501D-B6EC-4D0D-A9F9-61E1D1BC0284}" type="datetimeFigureOut">
              <a:rPr lang="en-US" smtClean="0"/>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92DB727-E288-4986-A684-8E54779185D0}" type="slidenum">
              <a:rPr lang="en-US" smtClean="0"/>
              <a:t>‹#›</a:t>
            </a:fld>
            <a:endParaRPr lang="en-US" dirty="0"/>
          </a:p>
        </p:txBody>
      </p:sp>
    </p:spTree>
    <p:extLst>
      <p:ext uri="{BB962C8B-B14F-4D97-AF65-F5344CB8AC3E}">
        <p14:creationId xmlns:p14="http://schemas.microsoft.com/office/powerpoint/2010/main" val="3710459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E2501D-B6EC-4D0D-A9F9-61E1D1BC0284}" type="datetimeFigureOut">
              <a:rPr lang="en-US" smtClean="0"/>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92DB727-E288-4986-A684-8E54779185D0}" type="slidenum">
              <a:rPr lang="en-US" smtClean="0"/>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8016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CE2501D-B6EC-4D0D-A9F9-61E1D1BC0284}" type="datetimeFigureOut">
              <a:rPr lang="en-US" smtClean="0"/>
              <a:t>2/26/2024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92DB727-E288-4986-A684-8E54779185D0}" type="slidenum">
              <a:rPr lang="en-US" smtClean="0"/>
              <a:t>‹#›</a:t>
            </a:fld>
            <a:endParaRPr lang="en-US" dirty="0"/>
          </a:p>
        </p:txBody>
      </p:sp>
    </p:spTree>
    <p:extLst>
      <p:ext uri="{BB962C8B-B14F-4D97-AF65-F5344CB8AC3E}">
        <p14:creationId xmlns:p14="http://schemas.microsoft.com/office/powerpoint/2010/main" val="2844510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CE2501D-B6EC-4D0D-A9F9-61E1D1BC0284}" type="datetimeFigureOut">
              <a:rPr lang="en-US" smtClean="0"/>
              <a:t>2/26/2024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92DB727-E288-4986-A684-8E54779185D0}" type="slidenum">
              <a:rPr lang="en-US" smtClean="0"/>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24992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CE2501D-B6EC-4D0D-A9F9-61E1D1BC0284}" type="datetimeFigureOut">
              <a:rPr lang="en-US" smtClean="0"/>
              <a:t>2/26/2024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92DB727-E288-4986-A684-8E54779185D0}" type="slidenum">
              <a:rPr lang="en-US" smtClean="0"/>
              <a:t>‹#›</a:t>
            </a:fld>
            <a:endParaRPr lang="en-US" dirty="0"/>
          </a:p>
        </p:txBody>
      </p:sp>
    </p:spTree>
    <p:extLst>
      <p:ext uri="{BB962C8B-B14F-4D97-AF65-F5344CB8AC3E}">
        <p14:creationId xmlns:p14="http://schemas.microsoft.com/office/powerpoint/2010/main" val="1866509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E2501D-B6EC-4D0D-A9F9-61E1D1BC0284}" type="datetimeFigureOut">
              <a:rPr lang="en-US" smtClean="0"/>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92DB727-E288-4986-A684-8E54779185D0}" type="slidenum">
              <a:rPr lang="en-US" smtClean="0"/>
              <a:t>‹#›</a:t>
            </a:fld>
            <a:endParaRPr lang="en-US" dirty="0"/>
          </a:p>
        </p:txBody>
      </p:sp>
    </p:spTree>
    <p:extLst>
      <p:ext uri="{BB962C8B-B14F-4D97-AF65-F5344CB8AC3E}">
        <p14:creationId xmlns:p14="http://schemas.microsoft.com/office/powerpoint/2010/main" val="1761707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E2501D-B6EC-4D0D-A9F9-61E1D1BC0284}" type="datetimeFigureOut">
              <a:rPr lang="en-US" smtClean="0"/>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92DB727-E288-4986-A684-8E54779185D0}" type="slidenum">
              <a:rPr lang="en-US" smtClean="0"/>
              <a:t>‹#›</a:t>
            </a:fld>
            <a:endParaRPr lang="en-US" dirty="0"/>
          </a:p>
        </p:txBody>
      </p:sp>
    </p:spTree>
    <p:extLst>
      <p:ext uri="{BB962C8B-B14F-4D97-AF65-F5344CB8AC3E}">
        <p14:creationId xmlns:p14="http://schemas.microsoft.com/office/powerpoint/2010/main" val="1192390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E2501D-B6EC-4D0D-A9F9-61E1D1BC0284}" type="datetimeFigureOut">
              <a:rPr lang="en-US" smtClean="0"/>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92DB727-E288-4986-A684-8E54779185D0}" type="slidenum">
              <a:rPr lang="en-US" smtClean="0"/>
              <a:t>‹#›</a:t>
            </a:fld>
            <a:endParaRPr lang="en-US" dirty="0"/>
          </a:p>
        </p:txBody>
      </p:sp>
    </p:spTree>
    <p:extLst>
      <p:ext uri="{BB962C8B-B14F-4D97-AF65-F5344CB8AC3E}">
        <p14:creationId xmlns:p14="http://schemas.microsoft.com/office/powerpoint/2010/main" val="579996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E2501D-B6EC-4D0D-A9F9-61E1D1BC0284}" type="datetimeFigureOut">
              <a:rPr lang="en-US" smtClean="0"/>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92DB727-E288-4986-A684-8E54779185D0}" type="slidenum">
              <a:rPr lang="en-US" smtClean="0"/>
              <a:t>‹#›</a:t>
            </a:fld>
            <a:endParaRPr lang="en-US" dirty="0"/>
          </a:p>
        </p:txBody>
      </p:sp>
    </p:spTree>
    <p:extLst>
      <p:ext uri="{BB962C8B-B14F-4D97-AF65-F5344CB8AC3E}">
        <p14:creationId xmlns:p14="http://schemas.microsoft.com/office/powerpoint/2010/main" val="419505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2501D-B6EC-4D0D-A9F9-61E1D1BC0284}" type="datetimeFigureOut">
              <a:rPr lang="en-US" smtClean="0"/>
              <a:t>2/26/2024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492DB727-E288-4986-A684-8E54779185D0}" type="slidenum">
              <a:rPr lang="en-US" smtClean="0"/>
              <a:t>‹#›</a:t>
            </a:fld>
            <a:endParaRPr lang="en-US" dirty="0"/>
          </a:p>
        </p:txBody>
      </p:sp>
    </p:spTree>
    <p:extLst>
      <p:ext uri="{BB962C8B-B14F-4D97-AF65-F5344CB8AC3E}">
        <p14:creationId xmlns:p14="http://schemas.microsoft.com/office/powerpoint/2010/main" val="3479256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E2501D-B6EC-4D0D-A9F9-61E1D1BC0284}" type="datetimeFigureOut">
              <a:rPr lang="en-US" smtClean="0"/>
              <a:t>2/26/2024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492DB727-E288-4986-A684-8E54779185D0}" type="slidenum">
              <a:rPr lang="en-US" smtClean="0"/>
              <a:t>‹#›</a:t>
            </a:fld>
            <a:endParaRPr lang="en-US" dirty="0"/>
          </a:p>
        </p:txBody>
      </p:sp>
    </p:spTree>
    <p:extLst>
      <p:ext uri="{BB962C8B-B14F-4D97-AF65-F5344CB8AC3E}">
        <p14:creationId xmlns:p14="http://schemas.microsoft.com/office/powerpoint/2010/main" val="3601108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E2501D-B6EC-4D0D-A9F9-61E1D1BC0284}" type="datetimeFigureOut">
              <a:rPr lang="en-US" smtClean="0"/>
              <a:t>2/26/2024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92DB727-E288-4986-A684-8E54779185D0}" type="slidenum">
              <a:rPr lang="en-US" smtClean="0"/>
              <a:t>‹#›</a:t>
            </a:fld>
            <a:endParaRPr lang="en-US" dirty="0"/>
          </a:p>
        </p:txBody>
      </p:sp>
    </p:spTree>
    <p:extLst>
      <p:ext uri="{BB962C8B-B14F-4D97-AF65-F5344CB8AC3E}">
        <p14:creationId xmlns:p14="http://schemas.microsoft.com/office/powerpoint/2010/main" val="2699711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E2501D-B6EC-4D0D-A9F9-61E1D1BC0284}" type="datetimeFigureOut">
              <a:rPr lang="en-US" smtClean="0"/>
              <a:t>2/26/2024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92DB727-E288-4986-A684-8E54779185D0}" type="slidenum">
              <a:rPr lang="en-US" smtClean="0"/>
              <a:t>‹#›</a:t>
            </a:fld>
            <a:endParaRPr lang="en-US" dirty="0"/>
          </a:p>
        </p:txBody>
      </p:sp>
    </p:spTree>
    <p:extLst>
      <p:ext uri="{BB962C8B-B14F-4D97-AF65-F5344CB8AC3E}">
        <p14:creationId xmlns:p14="http://schemas.microsoft.com/office/powerpoint/2010/main" val="2099177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E2501D-B6EC-4D0D-A9F9-61E1D1BC0284}" type="datetimeFigureOut">
              <a:rPr lang="en-US" smtClean="0"/>
              <a:t>2/26/2024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92DB727-E288-4986-A684-8E54779185D0}" type="slidenum">
              <a:rPr lang="en-US" smtClean="0"/>
              <a:t>‹#›</a:t>
            </a:fld>
            <a:endParaRPr lang="en-US" dirty="0"/>
          </a:p>
        </p:txBody>
      </p:sp>
    </p:spTree>
    <p:extLst>
      <p:ext uri="{BB962C8B-B14F-4D97-AF65-F5344CB8AC3E}">
        <p14:creationId xmlns:p14="http://schemas.microsoft.com/office/powerpoint/2010/main" val="2879269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E2501D-B6EC-4D0D-A9F9-61E1D1BC0284}" type="datetimeFigureOut">
              <a:rPr lang="en-US" smtClean="0"/>
              <a:t>2/26/2024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92DB727-E288-4986-A684-8E54779185D0}" type="slidenum">
              <a:rPr lang="en-US" smtClean="0"/>
              <a:t>‹#›</a:t>
            </a:fld>
            <a:endParaRPr lang="en-US" dirty="0"/>
          </a:p>
        </p:txBody>
      </p:sp>
    </p:spTree>
    <p:extLst>
      <p:ext uri="{BB962C8B-B14F-4D97-AF65-F5344CB8AC3E}">
        <p14:creationId xmlns:p14="http://schemas.microsoft.com/office/powerpoint/2010/main" val="1334693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CCE2501D-B6EC-4D0D-A9F9-61E1D1BC0284}" type="datetimeFigureOut">
              <a:rPr lang="en-US" smtClean="0"/>
              <a:t>2/26/2024</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492DB727-E288-4986-A684-8E54779185D0}" type="slidenum">
              <a:rPr lang="en-US" smtClean="0"/>
              <a:t>‹#›</a:t>
            </a:fld>
            <a:endParaRPr lang="en-US" dirty="0"/>
          </a:p>
        </p:txBody>
      </p:sp>
    </p:spTree>
    <p:extLst>
      <p:ext uri="{BB962C8B-B14F-4D97-AF65-F5344CB8AC3E}">
        <p14:creationId xmlns:p14="http://schemas.microsoft.com/office/powerpoint/2010/main" val="2420339610"/>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mailto:abigails@nwyouthcorps.org" TargetMode="External"/><Relationship Id="rId2" Type="http://schemas.openxmlformats.org/officeDocument/2006/relationships/hyperlink" Target="mailto:matthews@idahocc.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nwycorps.workbright.com/"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matthews@idahocc.org" TargetMode="External"/><Relationship Id="rId2" Type="http://schemas.openxmlformats.org/officeDocument/2006/relationships/hyperlink" Target="mailto:levk@nwyouthcorps.org" TargetMode="External"/><Relationship Id="rId1" Type="http://schemas.openxmlformats.org/officeDocument/2006/relationships/slideLayout" Target="../slideLayouts/slideLayout2.xml"/><Relationship Id="rId4" Type="http://schemas.openxmlformats.org/officeDocument/2006/relationships/hyperlink" Target="mailto:abigails@nwyouthcorps.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nwyouthcorps.org/internresources/" TargetMode="Externa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E:\Outreach Materials\generic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3367" y="2819400"/>
            <a:ext cx="461726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Logo, company name&#10;&#10;Description automatically generated">
            <a:extLst>
              <a:ext uri="{FF2B5EF4-FFF2-40B4-BE49-F238E27FC236}">
                <a16:creationId xmlns:a16="http://schemas.microsoft.com/office/drawing/2014/main" id="{BAC1A53A-82D0-4F4D-8536-BE350F1063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4876800"/>
            <a:ext cx="1828276" cy="1828800"/>
          </a:xfrm>
          <a:prstGeom prst="rect">
            <a:avLst/>
          </a:prstGeom>
        </p:spPr>
      </p:pic>
      <p:pic>
        <p:nvPicPr>
          <p:cNvPr id="12" name="Picture 11" descr="Logo&#10;&#10;Description automatically generated">
            <a:extLst>
              <a:ext uri="{FF2B5EF4-FFF2-40B4-BE49-F238E27FC236}">
                <a16:creationId xmlns:a16="http://schemas.microsoft.com/office/drawing/2014/main" id="{B240E45A-4C9E-4E7E-9817-FAD11128B8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4200" y="4876800"/>
            <a:ext cx="1828275" cy="1828800"/>
          </a:xfrm>
          <a:prstGeom prst="rect">
            <a:avLst/>
          </a:prstGeom>
        </p:spPr>
      </p:pic>
      <p:sp>
        <p:nvSpPr>
          <p:cNvPr id="14" name="Title 1">
            <a:extLst>
              <a:ext uri="{FF2B5EF4-FFF2-40B4-BE49-F238E27FC236}">
                <a16:creationId xmlns:a16="http://schemas.microsoft.com/office/drawing/2014/main" id="{0F082783-C408-48B0-8F9A-DA47E75EEDCA}"/>
              </a:ext>
            </a:extLst>
          </p:cNvPr>
          <p:cNvSpPr txBox="1">
            <a:spLocks/>
          </p:cNvSpPr>
          <p:nvPr/>
        </p:nvSpPr>
        <p:spPr>
          <a:xfrm>
            <a:off x="685800" y="659982"/>
            <a:ext cx="7772400" cy="1828801"/>
          </a:xfrm>
          <a:prstGeom prst="rect">
            <a:avLst/>
          </a:prstGeom>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b">
            <a:normAutofit/>
          </a:bodyPr>
          <a:lstStyle>
            <a:lvl1pPr algn="l" defTabSz="457200" rtl="0" eaLnBrk="1" latinLnBrk="0" hangingPunct="1">
              <a:spcBef>
                <a:spcPct val="0"/>
              </a:spcBef>
              <a:buNone/>
              <a:defRPr sz="4000" b="0" kern="1200" cap="none">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400" dirty="0">
                <a:solidFill>
                  <a:schemeClr val="bg1"/>
                </a:solidFill>
                <a:latin typeface="Palatino Linotype" panose="02040502050505030304" pitchFamily="18" charset="0"/>
              </a:rPr>
              <a:t>Conservation Internship Orientation</a:t>
            </a:r>
          </a:p>
        </p:txBody>
      </p:sp>
    </p:spTree>
    <p:extLst>
      <p:ext uri="{BB962C8B-B14F-4D97-AF65-F5344CB8AC3E}">
        <p14:creationId xmlns:p14="http://schemas.microsoft.com/office/powerpoint/2010/main" val="1143474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219200"/>
            <a:ext cx="7848600" cy="5410200"/>
          </a:xfrm>
          <a:solidFill>
            <a:schemeClr val="bg1"/>
          </a:solidFill>
        </p:spPr>
        <p:txBody>
          <a:bodyPr>
            <a:noAutofit/>
          </a:bodyPr>
          <a:lstStyle/>
          <a:p>
            <a:pPr marL="0" indent="0">
              <a:buNone/>
            </a:pPr>
            <a:r>
              <a:rPr lang="en-US" b="1" dirty="0"/>
              <a:t>Timesheet Guidelines:</a:t>
            </a:r>
          </a:p>
          <a:p>
            <a:pPr marL="0" indent="0">
              <a:buNone/>
            </a:pPr>
            <a:r>
              <a:rPr lang="en-US" sz="1600" dirty="0"/>
              <a:t>All regular hours for Interns are reported in the ‘Direct Service’ column.</a:t>
            </a:r>
          </a:p>
          <a:p>
            <a:pPr marL="0" indent="0">
              <a:buNone/>
            </a:pPr>
            <a:r>
              <a:rPr lang="en-US" sz="1600" dirty="0"/>
              <a:t>Use the ‘Notes’ column to document atypical occurrences, such as reasons for taking leave. </a:t>
            </a:r>
            <a:r>
              <a:rPr lang="en-US" sz="1600" b="1" u="sng" dirty="0"/>
              <a:t>Do not </a:t>
            </a:r>
            <a:r>
              <a:rPr lang="en-US" sz="1600" dirty="0"/>
              <a:t>use the notes column to describe the details of your daily work (i.e. “Led Interpretive Hike”).</a:t>
            </a:r>
          </a:p>
          <a:p>
            <a:pPr marL="0" indent="0">
              <a:buNone/>
            </a:pPr>
            <a:r>
              <a:rPr lang="en-US" sz="1600" i="1" dirty="0"/>
              <a:t>Placeholder Timesheets: </a:t>
            </a:r>
            <a:r>
              <a:rPr lang="en-US" sz="1600" dirty="0"/>
              <a:t>It is required to submit a timesheet with wet signatures and dates in ink. However, due to the delay in mailing a signed timesheet to the Northwest Youth Corps office you are also required to submit an electronic ‘Placeholder Timesheet’ via email to </a:t>
            </a:r>
            <a:r>
              <a:rPr lang="en-US" sz="1600" dirty="0">
                <a:hlinkClick r:id="rId2"/>
              </a:rPr>
              <a:t>matthews@idahocc.org</a:t>
            </a:r>
            <a:r>
              <a:rPr lang="en-US" sz="1600" dirty="0"/>
              <a:t> or </a:t>
            </a:r>
            <a:r>
              <a:rPr lang="en-US" sz="1600" dirty="0">
                <a:hlinkClick r:id="rId3"/>
              </a:rPr>
              <a:t>abigails@nwyouthcorps.org</a:t>
            </a:r>
            <a:r>
              <a:rPr lang="en-US" sz="1600" dirty="0"/>
              <a:t> </a:t>
            </a:r>
          </a:p>
          <a:p>
            <a:pPr marL="0" indent="0">
              <a:buNone/>
            </a:pPr>
            <a:r>
              <a:rPr lang="en-US" sz="1600" dirty="0"/>
              <a:t>Your Placeholder Timesheet is due no later than the 20</a:t>
            </a:r>
            <a:r>
              <a:rPr lang="en-US" sz="1600" baseline="30000" dirty="0"/>
              <a:t>th</a:t>
            </a:r>
            <a:r>
              <a:rPr lang="en-US" sz="1600" dirty="0"/>
              <a:t> of each month. Date all timesheets as the 20th of the current month.</a:t>
            </a:r>
          </a:p>
          <a:p>
            <a:pPr marL="0" indent="0" algn="ctr">
              <a:buNone/>
            </a:pPr>
            <a:r>
              <a:rPr lang="en-US" sz="1600" b="1" u="sng" dirty="0"/>
              <a:t>‘Wet ink’ timesheets should be mailed to:</a:t>
            </a:r>
          </a:p>
          <a:p>
            <a:pPr marL="0" lvl="0" indent="0">
              <a:lnSpc>
                <a:spcPct val="170000"/>
              </a:lnSpc>
              <a:spcBef>
                <a:spcPts val="0"/>
              </a:spcBef>
              <a:buNone/>
            </a:pPr>
            <a:r>
              <a:rPr lang="en-US" sz="1600" dirty="0">
                <a:solidFill>
                  <a:schemeClr val="tx1"/>
                </a:solidFill>
                <a:latin typeface="Palatino Linotype" panose="02040502050505030304" pitchFamily="18" charset="0"/>
              </a:rPr>
              <a:t>NYC – Abi Snow, Northwest Youth Corps, 2621 Augusta Street Eugene, OR 97403 </a:t>
            </a:r>
          </a:p>
          <a:p>
            <a:pPr marL="0" lvl="0" indent="0">
              <a:lnSpc>
                <a:spcPct val="170000"/>
              </a:lnSpc>
              <a:spcBef>
                <a:spcPts val="0"/>
              </a:spcBef>
              <a:buNone/>
            </a:pPr>
            <a:r>
              <a:rPr lang="en-US" sz="1600" dirty="0">
                <a:solidFill>
                  <a:schemeClr val="tx1"/>
                </a:solidFill>
                <a:latin typeface="Palatino Linotype" panose="02040502050505030304" pitchFamily="18" charset="0"/>
              </a:rPr>
              <a:t> ICC – Matthew Schlegel, Northwest Youth Corps, 6051 W Corporal Lane Boise, ID 83704</a:t>
            </a:r>
            <a:endParaRPr lang="en-US" sz="1600" dirty="0"/>
          </a:p>
          <a:p>
            <a:pPr marL="0" indent="0" algn="ctr">
              <a:buNone/>
            </a:pPr>
            <a:endParaRPr lang="en-US" sz="1600" b="1" u="sng" dirty="0"/>
          </a:p>
        </p:txBody>
      </p:sp>
    </p:spTree>
    <p:extLst>
      <p:ext uri="{BB962C8B-B14F-4D97-AF65-F5344CB8AC3E}">
        <p14:creationId xmlns:p14="http://schemas.microsoft.com/office/powerpoint/2010/main" val="1435088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BCD8F-F25E-6AFB-9113-3C716104AEF4}"/>
              </a:ext>
            </a:extLst>
          </p:cNvPr>
          <p:cNvSpPr>
            <a:spLocks noGrp="1"/>
          </p:cNvSpPr>
          <p:nvPr>
            <p:ph type="title"/>
          </p:nvPr>
        </p:nvSpPr>
        <p:spPr/>
        <p:txBody>
          <a:bodyPr/>
          <a:lstStyle/>
          <a:p>
            <a:r>
              <a:rPr lang="en-US" dirty="0"/>
              <a:t>Reimbursement Policy</a:t>
            </a:r>
          </a:p>
        </p:txBody>
      </p:sp>
      <p:sp>
        <p:nvSpPr>
          <p:cNvPr id="3" name="Content Placeholder 2">
            <a:extLst>
              <a:ext uri="{FF2B5EF4-FFF2-40B4-BE49-F238E27FC236}">
                <a16:creationId xmlns:a16="http://schemas.microsoft.com/office/drawing/2014/main" id="{0A76AE39-F6A6-66C7-6E41-2BABF1B31C25}"/>
              </a:ext>
            </a:extLst>
          </p:cNvPr>
          <p:cNvSpPr>
            <a:spLocks noGrp="1"/>
          </p:cNvSpPr>
          <p:nvPr>
            <p:ph idx="1"/>
          </p:nvPr>
        </p:nvSpPr>
        <p:spPr/>
        <p:txBody>
          <a:bodyPr/>
          <a:lstStyle/>
          <a:p>
            <a:r>
              <a:rPr lang="en-US" dirty="0"/>
              <a:t>Submit receipts to </a:t>
            </a:r>
            <a:r>
              <a:rPr lang="en-US" dirty="0" err="1"/>
              <a:t>Airtable</a:t>
            </a:r>
            <a:r>
              <a:rPr lang="en-US" dirty="0"/>
              <a:t> link</a:t>
            </a:r>
          </a:p>
          <a:p>
            <a:r>
              <a:rPr lang="en-US" dirty="0"/>
              <a:t>Must be pre-approved by supervisor (by email)</a:t>
            </a:r>
          </a:p>
          <a:p>
            <a:r>
              <a:rPr lang="en-US" dirty="0"/>
              <a:t>Must be an itemized receipt</a:t>
            </a:r>
          </a:p>
          <a:p>
            <a:r>
              <a:rPr lang="en-US" dirty="0"/>
              <a:t>Mileage reimbursement requirements</a:t>
            </a:r>
          </a:p>
          <a:p>
            <a:pPr lvl="1"/>
            <a:r>
              <a:rPr lang="en-US" dirty="0"/>
              <a:t>Driver Record Check</a:t>
            </a:r>
          </a:p>
          <a:p>
            <a:pPr lvl="1"/>
            <a:r>
              <a:rPr lang="en-US" dirty="0"/>
              <a:t>Driver License Upload</a:t>
            </a:r>
          </a:p>
          <a:p>
            <a:pPr lvl="1"/>
            <a:r>
              <a:rPr lang="en-US" dirty="0"/>
              <a:t>Auto Insurance Card/Policy Upload</a:t>
            </a:r>
          </a:p>
          <a:p>
            <a:pPr lvl="1"/>
            <a:r>
              <a:rPr lang="en-US" dirty="0"/>
              <a:t>Must pass a Driver Training Course</a:t>
            </a:r>
          </a:p>
        </p:txBody>
      </p:sp>
    </p:spTree>
    <p:extLst>
      <p:ext uri="{BB962C8B-B14F-4D97-AF65-F5344CB8AC3E}">
        <p14:creationId xmlns:p14="http://schemas.microsoft.com/office/powerpoint/2010/main" val="2904722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70C0A-6F8B-8019-481B-46DEB44B90E6}"/>
              </a:ext>
            </a:extLst>
          </p:cNvPr>
          <p:cNvSpPr>
            <a:spLocks noGrp="1"/>
          </p:cNvSpPr>
          <p:nvPr>
            <p:ph type="title"/>
          </p:nvPr>
        </p:nvSpPr>
        <p:spPr/>
        <p:txBody>
          <a:bodyPr/>
          <a:lstStyle/>
          <a:p>
            <a:r>
              <a:rPr lang="en-US" dirty="0"/>
              <a:t>Attendance Policy</a:t>
            </a:r>
          </a:p>
        </p:txBody>
      </p:sp>
      <p:sp>
        <p:nvSpPr>
          <p:cNvPr id="3" name="Content Placeholder 2">
            <a:extLst>
              <a:ext uri="{FF2B5EF4-FFF2-40B4-BE49-F238E27FC236}">
                <a16:creationId xmlns:a16="http://schemas.microsoft.com/office/drawing/2014/main" id="{2512573E-F461-41F4-B305-500EA504DDB3}"/>
              </a:ext>
            </a:extLst>
          </p:cNvPr>
          <p:cNvSpPr>
            <a:spLocks noGrp="1"/>
          </p:cNvSpPr>
          <p:nvPr>
            <p:ph idx="1"/>
          </p:nvPr>
        </p:nvSpPr>
        <p:spPr>
          <a:xfrm>
            <a:off x="1942415" y="1905000"/>
            <a:ext cx="6591985" cy="4724400"/>
          </a:xfrm>
        </p:spPr>
        <p:txBody>
          <a:bodyPr>
            <a:normAutofit fontScale="92500" lnSpcReduction="20000"/>
          </a:bodyPr>
          <a:lstStyle/>
          <a:p>
            <a:pPr algn="l" rtl="0" fontAlgn="base">
              <a:buFont typeface="Wingdings 3" panose="05040102010807070707" pitchFamily="18" charset="2"/>
              <a:buChar char="´"/>
            </a:pPr>
            <a:r>
              <a:rPr lang="en-US" sz="1900" b="0" i="0" u="none" strike="noStrike" dirty="0">
                <a:solidFill>
                  <a:srgbClr val="000000"/>
                </a:solidFill>
                <a:effectLst/>
              </a:rPr>
              <a:t>Attendance is a mandatory requirement </a:t>
            </a:r>
            <a:r>
              <a:rPr lang="en-US" sz="1900" b="0" i="0" dirty="0">
                <a:solidFill>
                  <a:srgbClr val="000000"/>
                </a:solidFill>
                <a:effectLst/>
              </a:rPr>
              <a:t>​</a:t>
            </a:r>
          </a:p>
          <a:p>
            <a:pPr lvl="1" fontAlgn="base">
              <a:buFont typeface="Wingdings 3" panose="05040102010807070707" pitchFamily="18" charset="2"/>
              <a:buChar char="´"/>
            </a:pPr>
            <a:r>
              <a:rPr lang="en-US" sz="1700" b="0" i="0" u="none" strike="noStrike" dirty="0">
                <a:solidFill>
                  <a:srgbClr val="000000"/>
                </a:solidFill>
                <a:effectLst/>
              </a:rPr>
              <a:t>Punctual and regular attendance is an essential responsibility of each member at NYC.</a:t>
            </a:r>
            <a:r>
              <a:rPr lang="en-US" sz="1700" b="0" i="0" dirty="0">
                <a:solidFill>
                  <a:srgbClr val="000000"/>
                </a:solidFill>
                <a:effectLst/>
              </a:rPr>
              <a:t>​​</a:t>
            </a:r>
          </a:p>
          <a:p>
            <a:pPr algn="l" rtl="0" fontAlgn="base">
              <a:buFont typeface="Wingdings 3" panose="05040102010807070707" pitchFamily="18" charset="2"/>
              <a:buChar char="´"/>
            </a:pPr>
            <a:r>
              <a:rPr lang="en-US" sz="1900" b="0" i="0" u="none" strike="noStrike" dirty="0">
                <a:solidFill>
                  <a:srgbClr val="000000"/>
                </a:solidFill>
                <a:effectLst/>
              </a:rPr>
              <a:t>Member's will be subject to disciplinary action if either of the following occurs:</a:t>
            </a:r>
            <a:r>
              <a:rPr lang="en-US" sz="1900" b="0" i="0" dirty="0">
                <a:solidFill>
                  <a:srgbClr val="000000"/>
                </a:solidFill>
                <a:effectLst/>
              </a:rPr>
              <a:t>​</a:t>
            </a:r>
          </a:p>
          <a:p>
            <a:pPr lvl="1" fontAlgn="base">
              <a:buFont typeface="Wingdings 3" panose="05040102010807070707" pitchFamily="18" charset="2"/>
              <a:buChar char="´"/>
            </a:pPr>
            <a:r>
              <a:rPr lang="en-US" sz="1700" b="0" i="0" u="none" strike="noStrike" dirty="0">
                <a:solidFill>
                  <a:srgbClr val="000000"/>
                </a:solidFill>
                <a:effectLst/>
              </a:rPr>
              <a:t>Unexcused absences exceed more than 10% of their expected service hours</a:t>
            </a:r>
            <a:r>
              <a:rPr lang="en-US" sz="1700" b="0" i="0" dirty="0">
                <a:solidFill>
                  <a:srgbClr val="000000"/>
                </a:solidFill>
                <a:effectLst/>
              </a:rPr>
              <a:t>​</a:t>
            </a:r>
          </a:p>
          <a:p>
            <a:pPr lvl="1" fontAlgn="base">
              <a:buFont typeface="Wingdings 3" panose="05040102010807070707" pitchFamily="18" charset="2"/>
              <a:buChar char="´"/>
            </a:pPr>
            <a:r>
              <a:rPr lang="en-US" sz="1700" b="0" i="0" u="none" strike="noStrike" dirty="0">
                <a:solidFill>
                  <a:srgbClr val="000000"/>
                </a:solidFill>
                <a:effectLst/>
              </a:rPr>
              <a:t>Absences prevent you from meeting the minimum term requirements </a:t>
            </a:r>
          </a:p>
          <a:p>
            <a:pPr fontAlgn="base"/>
            <a:r>
              <a:rPr lang="en-US" sz="1900" b="0" i="0" dirty="0">
                <a:solidFill>
                  <a:srgbClr val="000000"/>
                </a:solidFill>
                <a:effectLst/>
              </a:rPr>
              <a:t>An Excused absence is:</a:t>
            </a:r>
          </a:p>
          <a:p>
            <a:pPr lvl="1" fontAlgn="base"/>
            <a:r>
              <a:rPr lang="en-US" sz="1700" dirty="0">
                <a:solidFill>
                  <a:srgbClr val="000000"/>
                </a:solidFill>
              </a:rPr>
              <a:t>An absence that has been pre-approved by your NYC point of contact and your Site Supervisor (Example: Federal Holiday).</a:t>
            </a:r>
          </a:p>
          <a:p>
            <a:pPr lvl="1" fontAlgn="base"/>
            <a:r>
              <a:rPr lang="en-US" sz="1700" b="0" i="0" dirty="0">
                <a:solidFill>
                  <a:srgbClr val="000000"/>
                </a:solidFill>
                <a:effectLst/>
              </a:rPr>
              <a:t>If you need a sick day, please let NYC know </a:t>
            </a:r>
            <a:r>
              <a:rPr lang="en-US" sz="1700" dirty="0">
                <a:solidFill>
                  <a:srgbClr val="000000"/>
                </a:solidFill>
              </a:rPr>
              <a:t>ASAP.</a:t>
            </a:r>
          </a:p>
          <a:p>
            <a:pPr lvl="1" fontAlgn="base"/>
            <a:r>
              <a:rPr lang="en-US" sz="1700" dirty="0">
                <a:solidFill>
                  <a:srgbClr val="000000"/>
                </a:solidFill>
              </a:rPr>
              <a:t>A</a:t>
            </a:r>
            <a:r>
              <a:rPr lang="en-US" sz="1700" b="0" i="0" dirty="0">
                <a:solidFill>
                  <a:srgbClr val="000000"/>
                </a:solidFill>
                <a:effectLst/>
              </a:rPr>
              <a:t>bsences 5 days or longer may result in a suspension until you return.  (Example: Sick time, extended leave.)</a:t>
            </a:r>
          </a:p>
          <a:p>
            <a:endParaRPr lang="en-US" dirty="0"/>
          </a:p>
          <a:p>
            <a:endParaRPr lang="en-US" dirty="0"/>
          </a:p>
        </p:txBody>
      </p:sp>
    </p:spTree>
    <p:extLst>
      <p:ext uri="{BB962C8B-B14F-4D97-AF65-F5344CB8AC3E}">
        <p14:creationId xmlns:p14="http://schemas.microsoft.com/office/powerpoint/2010/main" val="2256957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Ambassadorship and Uniform</a:t>
            </a:r>
          </a:p>
        </p:txBody>
      </p:sp>
      <p:sp>
        <p:nvSpPr>
          <p:cNvPr id="4" name="Content Placeholder 3"/>
          <p:cNvSpPr>
            <a:spLocks noGrp="1"/>
          </p:cNvSpPr>
          <p:nvPr>
            <p:ph sz="half" idx="1"/>
          </p:nvPr>
        </p:nvSpPr>
        <p:spPr>
          <a:xfrm>
            <a:off x="2168940" y="2136706"/>
            <a:ext cx="3048000" cy="3767397"/>
          </a:xfrm>
        </p:spPr>
        <p:txBody>
          <a:bodyPr/>
          <a:lstStyle/>
          <a:p>
            <a:pPr marL="0" indent="0">
              <a:buNone/>
            </a:pPr>
            <a:r>
              <a:rPr lang="en-US" dirty="0"/>
              <a:t>You will receive:</a:t>
            </a:r>
          </a:p>
          <a:p>
            <a:r>
              <a:rPr lang="en-US" dirty="0"/>
              <a:t>Long-sleeve</a:t>
            </a:r>
          </a:p>
          <a:p>
            <a:r>
              <a:rPr lang="en-US" dirty="0"/>
              <a:t>Short-sleeve</a:t>
            </a:r>
          </a:p>
          <a:p>
            <a:r>
              <a:rPr lang="en-US" dirty="0"/>
              <a:t>Trucker hat</a:t>
            </a:r>
          </a:p>
          <a:p>
            <a:r>
              <a:rPr lang="en-US" dirty="0"/>
              <a:t>Pin</a:t>
            </a:r>
          </a:p>
          <a:p>
            <a:pPr marL="0" indent="0">
              <a:buNone/>
            </a:pPr>
            <a:endParaRPr lang="en-US" dirty="0"/>
          </a:p>
        </p:txBody>
      </p:sp>
      <p:sp>
        <p:nvSpPr>
          <p:cNvPr id="5" name="Content Placeholder 4"/>
          <p:cNvSpPr>
            <a:spLocks noGrp="1"/>
          </p:cNvSpPr>
          <p:nvPr>
            <p:ph sz="half" idx="2"/>
          </p:nvPr>
        </p:nvSpPr>
        <p:spPr>
          <a:xfrm>
            <a:off x="5638800" y="2136706"/>
            <a:ext cx="3197093" cy="3767397"/>
          </a:xfrm>
        </p:spPr>
        <p:txBody>
          <a:bodyPr/>
          <a:lstStyle/>
          <a:p>
            <a:pPr marL="0" indent="0">
              <a:buNone/>
            </a:pPr>
            <a:r>
              <a:rPr lang="en-US" dirty="0"/>
              <a:t>Some notes:</a:t>
            </a:r>
          </a:p>
          <a:p>
            <a:r>
              <a:rPr lang="en-US" dirty="0"/>
              <a:t>Partner requirements</a:t>
            </a:r>
          </a:p>
          <a:p>
            <a:r>
              <a:rPr lang="en-US" dirty="0"/>
              <a:t>Ambassadorship</a:t>
            </a:r>
          </a:p>
          <a:p>
            <a:pPr marL="0" indent="0">
              <a:buNone/>
            </a:pPr>
            <a:endParaRPr lang="en-US" dirty="0"/>
          </a:p>
        </p:txBody>
      </p:sp>
    </p:spTree>
    <p:extLst>
      <p:ext uri="{BB962C8B-B14F-4D97-AF65-F5344CB8AC3E}">
        <p14:creationId xmlns:p14="http://schemas.microsoft.com/office/powerpoint/2010/main" val="2201016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Non-Discrimination Policy</a:t>
            </a:r>
          </a:p>
        </p:txBody>
      </p:sp>
      <p:sp>
        <p:nvSpPr>
          <p:cNvPr id="3" name="Content Placeholder 2"/>
          <p:cNvSpPr>
            <a:spLocks noGrp="1"/>
          </p:cNvSpPr>
          <p:nvPr>
            <p:ph idx="1"/>
          </p:nvPr>
        </p:nvSpPr>
        <p:spPr/>
        <p:txBody>
          <a:bodyPr>
            <a:normAutofit fontScale="70000" lnSpcReduction="20000"/>
          </a:bodyPr>
          <a:lstStyle/>
          <a:p>
            <a:r>
              <a:rPr lang="en-US" sz="2000" dirty="0"/>
              <a:t>NYC does not discriminate in program admission based on race, color, sexual orientation, military discharge, sex, national origin, age, disability, or any other characteristic</a:t>
            </a:r>
          </a:p>
          <a:p>
            <a:r>
              <a:rPr lang="en-US" sz="2000" dirty="0"/>
              <a:t>NYC and our sponsors will make reasonable accommodations and </a:t>
            </a:r>
            <a:r>
              <a:rPr lang="en-US" sz="2000" i="1" dirty="0">
                <a:solidFill>
                  <a:srgbClr val="C00000"/>
                </a:solidFill>
              </a:rPr>
              <a:t>encourage you to bring up any questions or concerns regarding issues related to discrimination or harassment (including sexual harassment).</a:t>
            </a:r>
          </a:p>
          <a:p>
            <a:pPr lvl="1"/>
            <a:r>
              <a:rPr lang="en-US" sz="1800" i="1" dirty="0">
                <a:solidFill>
                  <a:srgbClr val="C00000"/>
                </a:solidFill>
              </a:rPr>
              <a:t>Sexual Harassment is defined as: </a:t>
            </a:r>
          </a:p>
          <a:p>
            <a:pPr lvl="2">
              <a:buFont typeface="Wingdings" panose="05000000000000000000" pitchFamily="2" charset="2"/>
              <a:buChar char="q"/>
            </a:pPr>
            <a:r>
              <a:rPr lang="en-US" sz="1600" i="1" dirty="0">
                <a:solidFill>
                  <a:srgbClr val="C00000"/>
                </a:solidFill>
              </a:rPr>
              <a:t>“unwelcome sexual advances, requests for sexual favors, and other verbal or physical conduct of a sexual nature ... when ... submission to or rejection of such conduct is used as the basis for employment decisions ... or such conduct has the purpose or effect of ... creating an intimidating, hostile or offensive working environment.”</a:t>
            </a:r>
            <a:endParaRPr lang="en-US" sz="1800" i="1" dirty="0"/>
          </a:p>
          <a:p>
            <a:r>
              <a:rPr lang="en-US" sz="2000" dirty="0"/>
              <a:t>Discrimination or harassment of any kind </a:t>
            </a:r>
            <a:r>
              <a:rPr lang="en-US" sz="2000" b="1" dirty="0"/>
              <a:t>will not be tolerated</a:t>
            </a:r>
            <a:r>
              <a:rPr lang="en-US" sz="2000" dirty="0"/>
              <a:t>.</a:t>
            </a:r>
          </a:p>
          <a:p>
            <a:r>
              <a:rPr lang="en-US" sz="2000" dirty="0"/>
              <a:t>Anyone found to be engaging in any type of unlawful or harassing discrimination will be subject to </a:t>
            </a:r>
            <a:r>
              <a:rPr lang="en-US" sz="2000" b="1" dirty="0"/>
              <a:t>disciplinary action</a:t>
            </a:r>
            <a:r>
              <a:rPr lang="en-US" sz="2000" dirty="0"/>
              <a:t>, up to and including </a:t>
            </a:r>
            <a:r>
              <a:rPr lang="en-US" sz="2000" b="1" dirty="0"/>
              <a:t>dismissal</a:t>
            </a:r>
            <a:r>
              <a:rPr lang="en-US" sz="2000" dirty="0"/>
              <a:t> from the program.</a:t>
            </a:r>
          </a:p>
          <a:p>
            <a:r>
              <a:rPr lang="en-US" sz="2000" dirty="0"/>
              <a:t>Mandatory Reporter Policy</a:t>
            </a:r>
          </a:p>
          <a:p>
            <a:pPr marL="0" indent="0">
              <a:buNone/>
            </a:pPr>
            <a:endParaRPr lang="en-US" dirty="0"/>
          </a:p>
        </p:txBody>
      </p:sp>
    </p:spTree>
    <p:extLst>
      <p:ext uri="{BB962C8B-B14F-4D97-AF65-F5344CB8AC3E}">
        <p14:creationId xmlns:p14="http://schemas.microsoft.com/office/powerpoint/2010/main" val="3162116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Grievance Procedure</a:t>
            </a:r>
          </a:p>
        </p:txBody>
      </p:sp>
      <p:sp>
        <p:nvSpPr>
          <p:cNvPr id="3" name="Content Placeholder 2"/>
          <p:cNvSpPr>
            <a:spLocks noGrp="1"/>
          </p:cNvSpPr>
          <p:nvPr>
            <p:ph sz="quarter" idx="1"/>
          </p:nvPr>
        </p:nvSpPr>
        <p:spPr>
          <a:xfrm>
            <a:off x="1932624" y="2209800"/>
            <a:ext cx="5562600" cy="3581400"/>
          </a:xfrm>
          <a:solidFill>
            <a:schemeClr val="bg2"/>
          </a:solidFill>
        </p:spPr>
        <p:txBody>
          <a:bodyPr>
            <a:normAutofit/>
          </a:bodyPr>
          <a:lstStyle/>
          <a:p>
            <a:pPr marL="0" indent="0">
              <a:buNone/>
            </a:pPr>
            <a:r>
              <a:rPr lang="en-US" sz="1400" dirty="0"/>
              <a:t>If you have an issue during your term, please follow these steps:</a:t>
            </a:r>
          </a:p>
          <a:p>
            <a:pPr marL="0" indent="0">
              <a:buNone/>
            </a:pPr>
            <a:endParaRPr lang="en-US" sz="1100" dirty="0"/>
          </a:p>
          <a:p>
            <a:pPr marL="274320" lvl="1" indent="0">
              <a:buNone/>
            </a:pPr>
            <a:r>
              <a:rPr lang="en-US" sz="1200" dirty="0">
                <a:solidFill>
                  <a:schemeClr val="tx1">
                    <a:lumMod val="95000"/>
                    <a:lumOff val="5000"/>
                  </a:schemeClr>
                </a:solidFill>
              </a:rPr>
              <a:t>1. If it is with a fellow intern, address the issue with the individual</a:t>
            </a:r>
          </a:p>
          <a:p>
            <a:pPr marL="274320" lvl="1" indent="0">
              <a:buNone/>
            </a:pPr>
            <a:r>
              <a:rPr lang="en-US" sz="1200" dirty="0">
                <a:solidFill>
                  <a:schemeClr val="tx1">
                    <a:lumMod val="95000"/>
                    <a:lumOff val="5000"/>
                  </a:schemeClr>
                </a:solidFill>
              </a:rPr>
              <a:t>2. Talk with your Supervisor</a:t>
            </a:r>
          </a:p>
          <a:p>
            <a:pPr marL="274320" lvl="1" indent="0">
              <a:buNone/>
            </a:pPr>
            <a:r>
              <a:rPr lang="en-US" sz="1200" dirty="0">
                <a:solidFill>
                  <a:schemeClr val="tx1">
                    <a:lumMod val="95000"/>
                    <a:lumOff val="5000"/>
                  </a:schemeClr>
                </a:solidFill>
              </a:rPr>
              <a:t>3. Talk with your NYC Program Coordinator</a:t>
            </a:r>
          </a:p>
          <a:p>
            <a:pPr marL="274320" lvl="1" indent="0">
              <a:buNone/>
            </a:pPr>
            <a:endParaRPr lang="en-US" sz="900" dirty="0">
              <a:solidFill>
                <a:schemeClr val="tx1">
                  <a:lumMod val="95000"/>
                  <a:lumOff val="5000"/>
                </a:schemeClr>
              </a:solidFill>
            </a:endParaRPr>
          </a:p>
          <a:p>
            <a:pPr marL="274320" lvl="1" indent="0">
              <a:buNone/>
            </a:pPr>
            <a:endParaRPr lang="en-US" sz="900" dirty="0">
              <a:solidFill>
                <a:schemeClr val="tx1">
                  <a:lumMod val="95000"/>
                  <a:lumOff val="5000"/>
                </a:schemeClr>
              </a:solidFill>
            </a:endParaRPr>
          </a:p>
          <a:p>
            <a:pPr marL="274320" lvl="1" indent="0">
              <a:buNone/>
            </a:pPr>
            <a:r>
              <a:rPr lang="en-US" sz="1100" dirty="0">
                <a:solidFill>
                  <a:schemeClr val="tx1">
                    <a:lumMod val="95000"/>
                    <a:lumOff val="5000"/>
                  </a:schemeClr>
                </a:solidFill>
              </a:rPr>
              <a:t>If the issue remains, NYC has HR personnel you can reach out to. </a:t>
            </a:r>
          </a:p>
          <a:p>
            <a:pPr lvl="1"/>
            <a:endParaRPr lang="en-US" sz="900" dirty="0">
              <a:solidFill>
                <a:schemeClr val="tx1">
                  <a:lumMod val="95000"/>
                  <a:lumOff val="5000"/>
                </a:schemeClr>
              </a:solidFill>
            </a:endParaRPr>
          </a:p>
          <a:p>
            <a:pPr lvl="1"/>
            <a:endParaRPr lang="en-US" sz="900" dirty="0">
              <a:solidFill>
                <a:schemeClr val="tx1">
                  <a:lumMod val="95000"/>
                  <a:lumOff val="5000"/>
                </a:schemeClr>
              </a:solidFill>
            </a:endParaRPr>
          </a:p>
          <a:p>
            <a:pPr lvl="1"/>
            <a:endParaRPr lang="en-US" sz="900" dirty="0">
              <a:solidFill>
                <a:schemeClr val="tx1">
                  <a:lumMod val="95000"/>
                  <a:lumOff val="5000"/>
                </a:schemeClr>
              </a:solidFill>
            </a:endParaRPr>
          </a:p>
          <a:p>
            <a:pPr lvl="1"/>
            <a:endParaRPr lang="en-US" sz="900" dirty="0">
              <a:solidFill>
                <a:schemeClr val="tx1">
                  <a:lumMod val="95000"/>
                  <a:lumOff val="5000"/>
                </a:schemeClr>
              </a:solidFill>
            </a:endParaRPr>
          </a:p>
          <a:p>
            <a:pPr lvl="1"/>
            <a:endParaRPr lang="en-US" sz="900" dirty="0">
              <a:solidFill>
                <a:schemeClr val="tx1">
                  <a:lumMod val="95000"/>
                  <a:lumOff val="5000"/>
                </a:schemeClr>
              </a:solidFill>
            </a:endParaRPr>
          </a:p>
          <a:p>
            <a:pPr marL="274320" lvl="1" indent="0">
              <a:buNone/>
            </a:pPr>
            <a:endParaRPr lang="en-US" sz="900" dirty="0">
              <a:solidFill>
                <a:schemeClr val="tx1">
                  <a:lumMod val="95000"/>
                  <a:lumOff val="5000"/>
                </a:schemeClr>
              </a:solidFill>
            </a:endParaRPr>
          </a:p>
        </p:txBody>
      </p:sp>
      <p:sp>
        <p:nvSpPr>
          <p:cNvPr id="4" name="TextBox 3"/>
          <p:cNvSpPr txBox="1"/>
          <p:nvPr/>
        </p:nvSpPr>
        <p:spPr>
          <a:xfrm>
            <a:off x="8222202" y="6477000"/>
            <a:ext cx="914400" cy="261610"/>
          </a:xfrm>
          <a:prstGeom prst="rect">
            <a:avLst/>
          </a:prstGeom>
          <a:noFill/>
        </p:spPr>
        <p:txBody>
          <a:bodyPr wrap="square" rtlCol="0">
            <a:spAutoFit/>
          </a:bodyPr>
          <a:lstStyle/>
          <a:p>
            <a:r>
              <a:rPr lang="en-US" sz="1100" dirty="0"/>
              <a:t>Section XI</a:t>
            </a:r>
          </a:p>
        </p:txBody>
      </p:sp>
    </p:spTree>
    <p:extLst>
      <p:ext uri="{BB962C8B-B14F-4D97-AF65-F5344CB8AC3E}">
        <p14:creationId xmlns:p14="http://schemas.microsoft.com/office/powerpoint/2010/main" val="2886705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Paperwork</a:t>
            </a:r>
          </a:p>
        </p:txBody>
      </p:sp>
      <p:sp>
        <p:nvSpPr>
          <p:cNvPr id="3" name="Content Placeholder 2"/>
          <p:cNvSpPr>
            <a:spLocks noGrp="1"/>
          </p:cNvSpPr>
          <p:nvPr>
            <p:ph idx="1"/>
          </p:nvPr>
        </p:nvSpPr>
        <p:spPr/>
        <p:txBody>
          <a:bodyPr/>
          <a:lstStyle/>
          <a:p>
            <a:r>
              <a:rPr lang="en-US"/>
              <a:t>I-9 (N/A’s)</a:t>
            </a:r>
            <a:endParaRPr lang="en-US" dirty="0"/>
          </a:p>
          <a:p>
            <a:r>
              <a:rPr lang="en-US" dirty="0"/>
              <a:t>W-4</a:t>
            </a:r>
          </a:p>
          <a:p>
            <a:r>
              <a:rPr lang="en-US" dirty="0"/>
              <a:t>Peach Tree Direct Deposit</a:t>
            </a:r>
          </a:p>
          <a:p>
            <a:r>
              <a:rPr lang="en-US" dirty="0"/>
              <a:t>Acknowledgement and Release</a:t>
            </a:r>
          </a:p>
          <a:p>
            <a:r>
              <a:rPr lang="en-US" dirty="0"/>
              <a:t>Code of Professional Ethics</a:t>
            </a:r>
          </a:p>
          <a:p>
            <a:r>
              <a:rPr lang="en-US" dirty="0"/>
              <a:t>Memorandum of Understanding</a:t>
            </a:r>
          </a:p>
          <a:p>
            <a:r>
              <a:rPr lang="en-US" dirty="0"/>
              <a:t>Emergency &amp; Contact Information (Make Copy for Partner)</a:t>
            </a:r>
          </a:p>
          <a:p>
            <a:r>
              <a:rPr lang="en-US" dirty="0"/>
              <a:t>Medical Information</a:t>
            </a:r>
          </a:p>
          <a:p>
            <a:pPr marL="0" indent="0">
              <a:buNone/>
            </a:pPr>
            <a:endParaRPr lang="en-US" dirty="0"/>
          </a:p>
        </p:txBody>
      </p:sp>
    </p:spTree>
    <p:extLst>
      <p:ext uri="{BB962C8B-B14F-4D97-AF65-F5344CB8AC3E}">
        <p14:creationId xmlns:p14="http://schemas.microsoft.com/office/powerpoint/2010/main" val="3757073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5BBF3-33EE-40D5-8FC3-780EB1F9AE60}"/>
              </a:ext>
            </a:extLst>
          </p:cNvPr>
          <p:cNvSpPr>
            <a:spLocks noGrp="1"/>
          </p:cNvSpPr>
          <p:nvPr>
            <p:ph type="title"/>
          </p:nvPr>
        </p:nvSpPr>
        <p:spPr/>
        <p:txBody>
          <a:bodyPr/>
          <a:lstStyle/>
          <a:p>
            <a:r>
              <a:rPr lang="en-US" dirty="0" err="1"/>
              <a:t>WorkBright</a:t>
            </a:r>
            <a:r>
              <a:rPr lang="en-US" dirty="0"/>
              <a:t> Onboarding </a:t>
            </a:r>
          </a:p>
        </p:txBody>
      </p:sp>
      <p:pic>
        <p:nvPicPr>
          <p:cNvPr id="5" name="Content Placeholder 4" descr="Graphical user interface, text, application, website&#10;&#10;Description automatically generated">
            <a:extLst>
              <a:ext uri="{FF2B5EF4-FFF2-40B4-BE49-F238E27FC236}">
                <a16:creationId xmlns:a16="http://schemas.microsoft.com/office/drawing/2014/main" id="{2B442AFA-A1C9-475E-91A4-1AF43CE1DFA4}"/>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429871" y="1600200"/>
            <a:ext cx="6284257" cy="2826524"/>
          </a:xfrm>
        </p:spPr>
      </p:pic>
      <p:sp>
        <p:nvSpPr>
          <p:cNvPr id="7" name="TextBox 6">
            <a:extLst>
              <a:ext uri="{FF2B5EF4-FFF2-40B4-BE49-F238E27FC236}">
                <a16:creationId xmlns:a16="http://schemas.microsoft.com/office/drawing/2014/main" id="{52284DCC-E5B4-42B3-8E16-58CD47399D6A}"/>
              </a:ext>
            </a:extLst>
          </p:cNvPr>
          <p:cNvSpPr txBox="1"/>
          <p:nvPr/>
        </p:nvSpPr>
        <p:spPr>
          <a:xfrm>
            <a:off x="914400" y="4648200"/>
            <a:ext cx="8077200" cy="923330"/>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dirty="0"/>
              <a:t>Go to </a:t>
            </a:r>
            <a:r>
              <a:rPr lang="en-US" dirty="0">
                <a:hlinkClick r:id="rId3"/>
              </a:rPr>
              <a:t>https://nwycorps.workbright.com/</a:t>
            </a:r>
            <a:endParaRPr lang="en-US" dirty="0"/>
          </a:p>
          <a:p>
            <a:pPr marL="285750" indent="-285750">
              <a:buFont typeface="Arial" panose="020B0604020202020204" pitchFamily="34" charset="0"/>
              <a:buChar char="•"/>
            </a:pPr>
            <a:r>
              <a:rPr lang="en-US" dirty="0"/>
              <a:t>If you forgot your password, please click “Forgot your password?” for a quick email to reset it</a:t>
            </a:r>
          </a:p>
        </p:txBody>
      </p:sp>
    </p:spTree>
    <p:extLst>
      <p:ext uri="{BB962C8B-B14F-4D97-AF65-F5344CB8AC3E}">
        <p14:creationId xmlns:p14="http://schemas.microsoft.com/office/powerpoint/2010/main" val="2694951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dirty="0"/>
              <a:t>Acknowledgement and Release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p:blipFill>
        <p:spPr>
          <a:xfrm>
            <a:off x="2667000" y="1600200"/>
            <a:ext cx="3810000" cy="4905182"/>
          </a:xfrm>
          <a:prstGeom prst="rect">
            <a:avLst/>
          </a:prstGeom>
        </p:spPr>
      </p:pic>
    </p:spTree>
    <p:extLst>
      <p:ext uri="{BB962C8B-B14F-4D97-AF65-F5344CB8AC3E}">
        <p14:creationId xmlns:p14="http://schemas.microsoft.com/office/powerpoint/2010/main" val="3557860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 of Professional Ethics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743200" y="1524000"/>
            <a:ext cx="3810000" cy="4873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397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33146"/>
            <a:ext cx="5257800" cy="685800"/>
          </a:xfrm>
        </p:spPr>
        <p:txBody>
          <a:bodyPr/>
          <a:lstStyle/>
          <a:p>
            <a:r>
              <a:rPr lang="en-US" sz="3600" dirty="0"/>
              <a:t>Northwest Youth Corps </a:t>
            </a:r>
          </a:p>
        </p:txBody>
      </p:sp>
      <p:sp>
        <p:nvSpPr>
          <p:cNvPr id="7" name="Content Placeholder 6"/>
          <p:cNvSpPr>
            <a:spLocks noGrp="1"/>
          </p:cNvSpPr>
          <p:nvPr>
            <p:ph idx="1"/>
          </p:nvPr>
        </p:nvSpPr>
        <p:spPr>
          <a:xfrm>
            <a:off x="457200" y="1490216"/>
            <a:ext cx="8686800" cy="1340669"/>
          </a:xfrm>
          <a:solidFill>
            <a:schemeClr val="bg1"/>
          </a:solidFill>
        </p:spPr>
        <p:txBody>
          <a:bodyPr>
            <a:noAutofit/>
          </a:bodyPr>
          <a:lstStyle/>
          <a:p>
            <a:pPr marL="0" indent="0">
              <a:buNone/>
            </a:pPr>
            <a:r>
              <a:rPr lang="en-US" sz="2000" dirty="0">
                <a:solidFill>
                  <a:schemeClr val="tx1"/>
                </a:solidFill>
                <a:latin typeface="Palatino Linotype" panose="02040502050505030304" pitchFamily="18" charset="0"/>
              </a:rPr>
              <a:t>Mission:</a:t>
            </a:r>
          </a:p>
          <a:p>
            <a:pPr marL="0" indent="0">
              <a:buNone/>
            </a:pPr>
            <a:r>
              <a:rPr lang="en-US" sz="1800" dirty="0">
                <a:solidFill>
                  <a:schemeClr val="tx1"/>
                </a:solidFill>
                <a:latin typeface="Palatino Linotype" panose="02040502050505030304" pitchFamily="18" charset="0"/>
              </a:rPr>
              <a:t>Northwest Youth Corps and Idaho Conservation Corps offer a challenging education and job-training experience that helps youth and young adults from diverse backgrounds develop the skills they need to lead full and productive lives.</a:t>
            </a:r>
          </a:p>
        </p:txBody>
      </p:sp>
      <p:pic>
        <p:nvPicPr>
          <p:cNvPr id="2054" name="Picture 6" descr="http://www.nwyouthcorps.org/images/crewli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251" y="4609680"/>
            <a:ext cx="8534400" cy="1752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CDF242C-F1DD-4FF2-AE17-7828EA8A5DCD}"/>
              </a:ext>
            </a:extLst>
          </p:cNvPr>
          <p:cNvSpPr txBox="1"/>
          <p:nvPr/>
        </p:nvSpPr>
        <p:spPr>
          <a:xfrm>
            <a:off x="455428" y="2909243"/>
            <a:ext cx="8534400" cy="1188723"/>
          </a:xfrm>
          <a:prstGeom prst="rect">
            <a:avLst/>
          </a:prstGeom>
          <a:solidFill>
            <a:schemeClr val="bg1"/>
          </a:solidFill>
        </p:spPr>
        <p:txBody>
          <a:bodyPr wrap="square" rtlCol="0">
            <a:spAutoFit/>
          </a:bodyPr>
          <a:lstStyle/>
          <a:p>
            <a:r>
              <a:rPr lang="en-US" sz="2000" dirty="0">
                <a:latin typeface="Palatino Linotype" panose="02040502050505030304" pitchFamily="18" charset="0"/>
              </a:rPr>
              <a:t>History:</a:t>
            </a:r>
          </a:p>
          <a:p>
            <a:pPr marL="285750" indent="-285750">
              <a:lnSpc>
                <a:spcPct val="150000"/>
              </a:lnSpc>
              <a:buFont typeface="Arial" panose="020B0604020202020204" pitchFamily="34" charset="0"/>
              <a:buChar char="•"/>
            </a:pPr>
            <a:r>
              <a:rPr lang="en-US" dirty="0">
                <a:latin typeface="Palatino Linotype" panose="02040502050505030304" pitchFamily="18" charset="0"/>
              </a:rPr>
              <a:t>Created in 1984 (Founder Art Pope)</a:t>
            </a:r>
          </a:p>
          <a:p>
            <a:pPr marL="285750" indent="-285750">
              <a:lnSpc>
                <a:spcPct val="150000"/>
              </a:lnSpc>
              <a:buFont typeface="Arial" panose="020B0604020202020204" pitchFamily="34" charset="0"/>
              <a:buChar char="•"/>
            </a:pPr>
            <a:r>
              <a:rPr lang="en-US" dirty="0">
                <a:latin typeface="Palatino Linotype" panose="02040502050505030304" pitchFamily="18" charset="0"/>
              </a:rPr>
              <a:t>Modeled after the historic Civilian Conservation Corps of the 1930's</a:t>
            </a:r>
          </a:p>
        </p:txBody>
      </p:sp>
      <p:pic>
        <p:nvPicPr>
          <p:cNvPr id="9" name="Picture 2">
            <a:extLst>
              <a:ext uri="{FF2B5EF4-FFF2-40B4-BE49-F238E27FC236}">
                <a16:creationId xmlns:a16="http://schemas.microsoft.com/office/drawing/2014/main" id="{92E9F09A-492B-4BD4-A542-D927FC5DE2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3180439"/>
            <a:ext cx="989714" cy="1079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Logo&#10;&#10;Description automatically generated">
            <a:extLst>
              <a:ext uri="{FF2B5EF4-FFF2-40B4-BE49-F238E27FC236}">
                <a16:creationId xmlns:a16="http://schemas.microsoft.com/office/drawing/2014/main" id="{96703531-52F6-487C-B041-819CEF22B3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7107" y="290246"/>
            <a:ext cx="1371207" cy="1371600"/>
          </a:xfrm>
          <a:prstGeom prst="rect">
            <a:avLst/>
          </a:prstGeom>
        </p:spPr>
      </p:pic>
    </p:spTree>
    <p:extLst>
      <p:ext uri="{BB962C8B-B14F-4D97-AF65-F5344CB8AC3E}">
        <p14:creationId xmlns:p14="http://schemas.microsoft.com/office/powerpoint/2010/main" val="1197652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Memorandum of Understanding</a:t>
            </a: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p:blipFill>
        <p:spPr>
          <a:xfrm>
            <a:off x="2687614" y="1600200"/>
            <a:ext cx="3768771" cy="4850968"/>
          </a:xfrm>
        </p:spPr>
      </p:pic>
    </p:spTree>
    <p:extLst>
      <p:ext uri="{BB962C8B-B14F-4D97-AF65-F5344CB8AC3E}">
        <p14:creationId xmlns:p14="http://schemas.microsoft.com/office/powerpoint/2010/main" val="470050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Emergency Contacts &amp; Med History</a:t>
            </a: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p:blipFill>
        <p:spPr>
          <a:xfrm>
            <a:off x="685800" y="1447800"/>
            <a:ext cx="3839337" cy="4914350"/>
          </a:xfrm>
        </p:spPr>
      </p:pic>
      <p:sp>
        <p:nvSpPr>
          <p:cNvPr id="3" name="TextBox 2">
            <a:extLst>
              <a:ext uri="{FF2B5EF4-FFF2-40B4-BE49-F238E27FC236}">
                <a16:creationId xmlns:a16="http://schemas.microsoft.com/office/drawing/2014/main" id="{5DB5A1F1-F78D-416B-A5DC-151916B9310C}"/>
              </a:ext>
            </a:extLst>
          </p:cNvPr>
          <p:cNvSpPr txBox="1"/>
          <p:nvPr/>
        </p:nvSpPr>
        <p:spPr>
          <a:xfrm>
            <a:off x="4800600" y="1565873"/>
            <a:ext cx="3657600" cy="4678204"/>
          </a:xfrm>
          <a:prstGeom prst="rect">
            <a:avLst/>
          </a:prstGeom>
          <a:noFill/>
        </p:spPr>
        <p:txBody>
          <a:bodyPr wrap="square" rtlCol="0">
            <a:spAutoFit/>
          </a:bodyPr>
          <a:lstStyle/>
          <a:p>
            <a:pPr marL="285750" indent="-285750">
              <a:buFont typeface="Arial" panose="020B0604020202020204" pitchFamily="34" charset="0"/>
              <a:buChar char="•"/>
            </a:pPr>
            <a:r>
              <a:rPr lang="en-US" sz="2000" dirty="0"/>
              <a:t>Select gender</a:t>
            </a:r>
          </a:p>
          <a:p>
            <a:pPr marL="285750" indent="-285750">
              <a:buFont typeface="Arial" panose="020B0604020202020204" pitchFamily="34" charset="0"/>
              <a:buChar char="•"/>
            </a:pPr>
            <a:r>
              <a:rPr lang="en-US" sz="2000" dirty="0"/>
              <a:t>Enter information for contact 1, 2 and 3</a:t>
            </a:r>
          </a:p>
          <a:p>
            <a:endParaRPr lang="en-US" sz="2000" dirty="0"/>
          </a:p>
          <a:p>
            <a:pPr marL="285750" indent="-285750">
              <a:buFont typeface="Arial" panose="020B0604020202020204" pitchFamily="34" charset="0"/>
              <a:buChar char="•"/>
            </a:pPr>
            <a:r>
              <a:rPr lang="en-US" sz="2000" dirty="0"/>
              <a:t>Are you allergic to any medications?</a:t>
            </a:r>
          </a:p>
          <a:p>
            <a:pPr marL="285750" indent="-285750">
              <a:buFont typeface="Arial" panose="020B0604020202020204" pitchFamily="34" charset="0"/>
              <a:buChar char="•"/>
            </a:pPr>
            <a:r>
              <a:rPr lang="en-US" sz="2000" dirty="0"/>
              <a:t>Do you have any other allergies?</a:t>
            </a:r>
          </a:p>
          <a:p>
            <a:pPr marL="285750" indent="-285750">
              <a:buFont typeface="Arial" panose="020B0604020202020204" pitchFamily="34" charset="0"/>
              <a:buChar char="•"/>
            </a:pPr>
            <a:r>
              <a:rPr lang="en-US" sz="2000" dirty="0"/>
              <a:t>Do you have any dietary restrictions?</a:t>
            </a:r>
          </a:p>
          <a:p>
            <a:pPr marL="285750" indent="-285750">
              <a:buFont typeface="Arial" panose="020B0604020202020204" pitchFamily="34" charset="0"/>
              <a:buChar char="•"/>
            </a:pPr>
            <a:r>
              <a:rPr lang="en-US" sz="2000" dirty="0"/>
              <a:t>If yes, please provide all necessary information</a:t>
            </a:r>
          </a:p>
          <a:p>
            <a:pPr marL="285750" indent="-285750">
              <a:buFont typeface="Arial" panose="020B0604020202020204" pitchFamily="34" charset="0"/>
              <a:buChar char="•"/>
            </a:pPr>
            <a:r>
              <a:rPr lang="en-US" sz="2000" dirty="0"/>
              <a:t>If no, please leave blank or enter “N/A”</a:t>
            </a:r>
          </a:p>
          <a:p>
            <a:endParaRPr lang="en-US" dirty="0"/>
          </a:p>
        </p:txBody>
      </p:sp>
    </p:spTree>
    <p:extLst>
      <p:ext uri="{BB962C8B-B14F-4D97-AF65-F5344CB8AC3E}">
        <p14:creationId xmlns:p14="http://schemas.microsoft.com/office/powerpoint/2010/main" val="3534800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Payroll Advance Program</a:t>
            </a: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p:blipFill>
        <p:spPr>
          <a:xfrm>
            <a:off x="2743200" y="1524000"/>
            <a:ext cx="3833346" cy="4914350"/>
          </a:xfrm>
        </p:spPr>
      </p:pic>
    </p:spTree>
    <p:extLst>
      <p:ext uri="{BB962C8B-B14F-4D97-AF65-F5344CB8AC3E}">
        <p14:creationId xmlns:p14="http://schemas.microsoft.com/office/powerpoint/2010/main" val="2765159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Deposit Form</a:t>
            </a: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p:blipFill>
        <p:spPr>
          <a:xfrm>
            <a:off x="724959" y="1600200"/>
            <a:ext cx="3824847" cy="4914350"/>
          </a:xfrm>
        </p:spPr>
      </p:pic>
      <p:sp>
        <p:nvSpPr>
          <p:cNvPr id="3" name="TextBox 2">
            <a:extLst>
              <a:ext uri="{FF2B5EF4-FFF2-40B4-BE49-F238E27FC236}">
                <a16:creationId xmlns:a16="http://schemas.microsoft.com/office/drawing/2014/main" id="{5DB5A1F1-F78D-416B-A5DC-151916B9310C}"/>
              </a:ext>
            </a:extLst>
          </p:cNvPr>
          <p:cNvSpPr txBox="1"/>
          <p:nvPr/>
        </p:nvSpPr>
        <p:spPr>
          <a:xfrm>
            <a:off x="4800600" y="1828800"/>
            <a:ext cx="3657600" cy="2585323"/>
          </a:xfrm>
          <a:prstGeom prst="rect">
            <a:avLst/>
          </a:prstGeom>
          <a:noFill/>
        </p:spPr>
        <p:txBody>
          <a:bodyPr wrap="square" rtlCol="0">
            <a:spAutoFit/>
          </a:bodyPr>
          <a:lstStyle/>
          <a:p>
            <a:pPr marL="285750" indent="-285750">
              <a:buFont typeface="Arial" panose="020B0604020202020204" pitchFamily="34" charset="0"/>
              <a:buChar char="•"/>
            </a:pPr>
            <a:r>
              <a:rPr lang="en-US" dirty="0"/>
              <a:t>Select account type</a:t>
            </a:r>
          </a:p>
          <a:p>
            <a:pPr marL="285750" indent="-285750">
              <a:buFont typeface="Arial" panose="020B0604020202020204" pitchFamily="34" charset="0"/>
              <a:buChar char="•"/>
            </a:pPr>
            <a:r>
              <a:rPr lang="en-US" dirty="0"/>
              <a:t>Enter banking name &amp; routing number, account number, percentage/dollar amount to be deposited (enter 100% for whole paycheck)</a:t>
            </a:r>
          </a:p>
          <a:p>
            <a:pPr marL="285750" indent="-285750">
              <a:buFont typeface="Arial" panose="020B0604020202020204" pitchFamily="34" charset="0"/>
              <a:buChar char="•"/>
            </a:pPr>
            <a:r>
              <a:rPr lang="en-US" dirty="0"/>
              <a:t>If applicable, add second account and employee #</a:t>
            </a:r>
          </a:p>
        </p:txBody>
      </p:sp>
    </p:spTree>
    <p:extLst>
      <p:ext uri="{BB962C8B-B14F-4D97-AF65-F5344CB8AC3E}">
        <p14:creationId xmlns:p14="http://schemas.microsoft.com/office/powerpoint/2010/main" val="1194843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W-4</a:t>
            </a: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p:blipFill>
        <p:spPr>
          <a:xfrm>
            <a:off x="724907" y="1647854"/>
            <a:ext cx="3819720" cy="4914350"/>
          </a:xfrm>
        </p:spPr>
      </p:pic>
      <p:sp>
        <p:nvSpPr>
          <p:cNvPr id="3" name="TextBox 2">
            <a:extLst>
              <a:ext uri="{FF2B5EF4-FFF2-40B4-BE49-F238E27FC236}">
                <a16:creationId xmlns:a16="http://schemas.microsoft.com/office/drawing/2014/main" id="{5DB5A1F1-F78D-416B-A5DC-151916B9310C}"/>
              </a:ext>
            </a:extLst>
          </p:cNvPr>
          <p:cNvSpPr txBox="1"/>
          <p:nvPr/>
        </p:nvSpPr>
        <p:spPr>
          <a:xfrm>
            <a:off x="4800600" y="2166037"/>
            <a:ext cx="3657600"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t>Select withholding status</a:t>
            </a:r>
          </a:p>
          <a:p>
            <a:pPr marL="285750" indent="-285750">
              <a:buFont typeface="Arial" panose="020B0604020202020204" pitchFamily="34" charset="0"/>
              <a:buChar char="•"/>
            </a:pPr>
            <a:r>
              <a:rPr lang="en-US" sz="2000" dirty="0"/>
              <a:t>Enter number of allowances</a:t>
            </a:r>
          </a:p>
          <a:p>
            <a:pPr marL="285750" indent="-285750">
              <a:buFont typeface="Arial" panose="020B0604020202020204" pitchFamily="34" charset="0"/>
              <a:buChar char="•"/>
            </a:pPr>
            <a:r>
              <a:rPr lang="en-US" sz="2000" dirty="0"/>
              <a:t>If applicable, enter exemptions</a:t>
            </a:r>
          </a:p>
          <a:p>
            <a:endParaRPr lang="en-US" sz="2000" dirty="0"/>
          </a:p>
        </p:txBody>
      </p:sp>
    </p:spTree>
    <p:extLst>
      <p:ext uri="{BB962C8B-B14F-4D97-AF65-F5344CB8AC3E}">
        <p14:creationId xmlns:p14="http://schemas.microsoft.com/office/powerpoint/2010/main" val="3119925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Paperwork Check</a:t>
            </a:r>
          </a:p>
        </p:txBody>
      </p:sp>
      <p:sp>
        <p:nvSpPr>
          <p:cNvPr id="3" name="Content Placeholder 2"/>
          <p:cNvSpPr>
            <a:spLocks noGrp="1"/>
          </p:cNvSpPr>
          <p:nvPr>
            <p:ph sz="quarter" idx="1"/>
          </p:nvPr>
        </p:nvSpPr>
        <p:spPr>
          <a:xfrm>
            <a:off x="301752" y="1676400"/>
            <a:ext cx="8503920" cy="4422648"/>
          </a:xfrm>
          <a:solidFill>
            <a:schemeClr val="bg1"/>
          </a:solidFill>
        </p:spPr>
        <p:txBody>
          <a:bodyPr>
            <a:normAutofit/>
          </a:bodyPr>
          <a:lstStyle/>
          <a:p>
            <a:pPr marL="0" indent="0">
              <a:lnSpc>
                <a:spcPct val="150000"/>
              </a:lnSpc>
              <a:buNone/>
            </a:pPr>
            <a:r>
              <a:rPr lang="en-US" sz="2000" dirty="0"/>
              <a:t>Please review your documents to make sure you have:</a:t>
            </a:r>
          </a:p>
          <a:p>
            <a:pPr>
              <a:lnSpc>
                <a:spcPct val="150000"/>
              </a:lnSpc>
            </a:pPr>
            <a:r>
              <a:rPr lang="en-US" sz="2000" dirty="0"/>
              <a:t>Submitted ALL documents</a:t>
            </a:r>
          </a:p>
          <a:p>
            <a:pPr>
              <a:lnSpc>
                <a:spcPct val="150000"/>
              </a:lnSpc>
            </a:pPr>
            <a:r>
              <a:rPr lang="en-US" sz="2000" dirty="0"/>
              <a:t>All documents should have a status of “Accepted” or “Pending Admin Review”</a:t>
            </a:r>
          </a:p>
          <a:p>
            <a:pPr marL="0" indent="0">
              <a:lnSpc>
                <a:spcPct val="150000"/>
              </a:lnSpc>
              <a:buNone/>
            </a:pPr>
            <a:endParaRPr lang="en-US" sz="2000" dirty="0"/>
          </a:p>
          <a:p>
            <a:pPr marL="0" indent="0" algn="ctr">
              <a:lnSpc>
                <a:spcPct val="150000"/>
              </a:lnSpc>
              <a:buNone/>
            </a:pPr>
            <a:r>
              <a:rPr lang="en-US" sz="2000" b="1" dirty="0"/>
              <a:t>If any documents have a status of “Rejected” or “Not Yet Received”, please complete and submit those forms now</a:t>
            </a:r>
          </a:p>
          <a:p>
            <a:endParaRPr lang="en-US" dirty="0"/>
          </a:p>
        </p:txBody>
      </p:sp>
    </p:spTree>
    <p:extLst>
      <p:ext uri="{BB962C8B-B14F-4D97-AF65-F5344CB8AC3E}">
        <p14:creationId xmlns:p14="http://schemas.microsoft.com/office/powerpoint/2010/main" val="1570842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 with us and stay in contact!</a:t>
            </a:r>
          </a:p>
        </p:txBody>
      </p:sp>
      <p:sp>
        <p:nvSpPr>
          <p:cNvPr id="3" name="Content Placeholder 2"/>
          <p:cNvSpPr>
            <a:spLocks noGrp="1"/>
          </p:cNvSpPr>
          <p:nvPr>
            <p:ph idx="1"/>
          </p:nvPr>
        </p:nvSpPr>
        <p:spPr/>
        <p:txBody>
          <a:bodyPr>
            <a:normAutofit/>
          </a:bodyPr>
          <a:lstStyle/>
          <a:p>
            <a:r>
              <a:rPr lang="en-US" dirty="0">
                <a:solidFill>
                  <a:schemeClr val="tx1"/>
                </a:solidFill>
              </a:rPr>
              <a:t>Lev </a:t>
            </a:r>
            <a:r>
              <a:rPr lang="en-US" dirty="0" err="1">
                <a:solidFill>
                  <a:schemeClr val="tx1"/>
                </a:solidFill>
              </a:rPr>
              <a:t>Kellendy</a:t>
            </a:r>
            <a:r>
              <a:rPr lang="en-US" dirty="0">
                <a:solidFill>
                  <a:schemeClr val="tx1"/>
                </a:solidFill>
              </a:rPr>
              <a:t>, Conservation Internship Director</a:t>
            </a:r>
          </a:p>
          <a:p>
            <a:pPr lvl="1"/>
            <a:r>
              <a:rPr lang="en-US" dirty="0">
                <a:solidFill>
                  <a:schemeClr val="tx1"/>
                </a:solidFill>
                <a:hlinkClick r:id="rId2"/>
              </a:rPr>
              <a:t>levk@nwyouthcorps.org</a:t>
            </a:r>
            <a:r>
              <a:rPr lang="en-US" dirty="0">
                <a:solidFill>
                  <a:schemeClr val="tx1"/>
                </a:solidFill>
              </a:rPr>
              <a:t> | 208-805-0325</a:t>
            </a:r>
          </a:p>
          <a:p>
            <a:pPr lvl="1"/>
            <a:r>
              <a:rPr lang="en-US" dirty="0">
                <a:solidFill>
                  <a:schemeClr val="tx1"/>
                </a:solidFill>
              </a:rPr>
              <a:t>Office: 541-654-4706</a:t>
            </a:r>
          </a:p>
          <a:p>
            <a:r>
              <a:rPr lang="en-US" dirty="0">
                <a:solidFill>
                  <a:schemeClr val="tx1"/>
                </a:solidFill>
              </a:rPr>
              <a:t>Matthew Schlegel, Internship Program Coordinator</a:t>
            </a:r>
          </a:p>
          <a:p>
            <a:pPr lvl="1"/>
            <a:r>
              <a:rPr lang="en-US" dirty="0">
                <a:solidFill>
                  <a:schemeClr val="tx1"/>
                </a:solidFill>
                <a:hlinkClick r:id="rId3"/>
              </a:rPr>
              <a:t>matthews@idahocc.org</a:t>
            </a:r>
            <a:r>
              <a:rPr lang="en-US" dirty="0">
                <a:solidFill>
                  <a:schemeClr val="tx1"/>
                </a:solidFill>
              </a:rPr>
              <a:t> |  208-625-8402 </a:t>
            </a:r>
          </a:p>
          <a:p>
            <a:pPr lvl="1"/>
            <a:r>
              <a:rPr lang="en-US" dirty="0">
                <a:solidFill>
                  <a:schemeClr val="tx1"/>
                </a:solidFill>
              </a:rPr>
              <a:t>Office: 208-593-7622</a:t>
            </a:r>
          </a:p>
          <a:p>
            <a:r>
              <a:rPr lang="en-US" dirty="0">
                <a:solidFill>
                  <a:schemeClr val="tx1"/>
                </a:solidFill>
              </a:rPr>
              <a:t>Abi Snow, Internship Program Coordinator</a:t>
            </a:r>
          </a:p>
          <a:p>
            <a:pPr lvl="1"/>
            <a:r>
              <a:rPr lang="en-US" dirty="0">
                <a:solidFill>
                  <a:schemeClr val="tx1"/>
                </a:solidFill>
                <a:hlinkClick r:id="rId4"/>
              </a:rPr>
              <a:t>abigails@nwyouthcorps.org</a:t>
            </a:r>
            <a:r>
              <a:rPr lang="en-US" dirty="0">
                <a:solidFill>
                  <a:schemeClr val="tx1"/>
                </a:solidFill>
              </a:rPr>
              <a:t> |541-521-3139</a:t>
            </a:r>
          </a:p>
          <a:p>
            <a:pPr lvl="1"/>
            <a:r>
              <a:rPr lang="en-US" dirty="0">
                <a:solidFill>
                  <a:schemeClr val="tx1"/>
                </a:solidFill>
              </a:rPr>
              <a:t>Office: 541-654-4704</a:t>
            </a:r>
          </a:p>
        </p:txBody>
      </p:sp>
    </p:spTree>
    <p:extLst>
      <p:ext uri="{BB962C8B-B14F-4D97-AF65-F5344CB8AC3E}">
        <p14:creationId xmlns:p14="http://schemas.microsoft.com/office/powerpoint/2010/main" val="4285100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731" y="245122"/>
            <a:ext cx="6589199" cy="1280890"/>
          </a:xfrm>
        </p:spPr>
        <p:txBody>
          <a:bodyPr/>
          <a:lstStyle/>
          <a:p>
            <a:r>
              <a:rPr lang="en-US" dirty="0"/>
              <a:t>Northwest Youth Corps &amp; Idaho Conservation Corps</a:t>
            </a:r>
          </a:p>
        </p:txBody>
      </p:sp>
      <p:sp>
        <p:nvSpPr>
          <p:cNvPr id="4" name="Content Placeholder 3"/>
          <p:cNvSpPr>
            <a:spLocks noGrp="1"/>
          </p:cNvSpPr>
          <p:nvPr>
            <p:ph idx="1"/>
          </p:nvPr>
        </p:nvSpPr>
        <p:spPr>
          <a:xfrm>
            <a:off x="6627628" y="4267200"/>
            <a:ext cx="2211572" cy="1901952"/>
          </a:xfrm>
        </p:spPr>
        <p:txBody>
          <a:bodyPr>
            <a:noAutofit/>
          </a:bodyPr>
          <a:lstStyle/>
          <a:p>
            <a:pPr marL="0" indent="0">
              <a:buNone/>
            </a:pPr>
            <a:r>
              <a:rPr lang="en-US" sz="1800" b="1" dirty="0"/>
              <a:t>Core Values</a:t>
            </a:r>
          </a:p>
          <a:p>
            <a:r>
              <a:rPr lang="en-US" sz="1800" b="1" dirty="0"/>
              <a:t>Education</a:t>
            </a:r>
          </a:p>
          <a:p>
            <a:r>
              <a:rPr lang="en-US" sz="1800" b="1" dirty="0"/>
              <a:t>Leadership</a:t>
            </a:r>
          </a:p>
          <a:p>
            <a:r>
              <a:rPr lang="en-US" sz="1800" b="1" dirty="0"/>
              <a:t>Community</a:t>
            </a:r>
          </a:p>
          <a:p>
            <a:r>
              <a:rPr lang="en-US" sz="1800" b="1" dirty="0"/>
              <a:t>Empowerment</a:t>
            </a:r>
          </a:p>
          <a:p>
            <a:r>
              <a:rPr lang="en-US" sz="1800" b="1" dirty="0"/>
              <a:t>Challenge</a:t>
            </a:r>
            <a:endParaRPr lang="en-US" sz="3200" b="1" dirty="0"/>
          </a:p>
        </p:txBody>
      </p:sp>
      <p:pic>
        <p:nvPicPr>
          <p:cNvPr id="1026" name="Picture 2" descr="C:\Users\haleydl\Desktop\AC Orientation\Images\Hat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313978"/>
            <a:ext cx="370549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Z:\For natalie\General\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3205" y="1598711"/>
            <a:ext cx="3603990" cy="239493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F081086-0B4C-4C47-AA34-6AF9368846D3}"/>
              </a:ext>
            </a:extLst>
          </p:cNvPr>
          <p:cNvSpPr txBox="1"/>
          <p:nvPr/>
        </p:nvSpPr>
        <p:spPr>
          <a:xfrm>
            <a:off x="579359" y="3566031"/>
            <a:ext cx="4804022" cy="1200329"/>
          </a:xfrm>
          <a:prstGeom prst="rect">
            <a:avLst/>
          </a:prstGeom>
          <a:solidFill>
            <a:schemeClr val="bg1"/>
          </a:solidFill>
        </p:spPr>
        <p:txBody>
          <a:bodyPr wrap="square" rtlCol="0">
            <a:spAutoFit/>
          </a:bodyPr>
          <a:lstStyle/>
          <a:p>
            <a:r>
              <a:rPr lang="en-US" u="sng" dirty="0"/>
              <a:t>Internship Programming</a:t>
            </a:r>
          </a:p>
          <a:p>
            <a:pPr marL="285750" indent="-285750">
              <a:buFont typeface="Arial" panose="020B0604020202020204" pitchFamily="34" charset="0"/>
              <a:buChar char="•"/>
            </a:pPr>
            <a:r>
              <a:rPr lang="en-US" dirty="0"/>
              <a:t>USFS Resource Assistant Program  (RAP)</a:t>
            </a:r>
          </a:p>
          <a:p>
            <a:pPr marL="285750" indent="-285750">
              <a:buFont typeface="Arial" panose="020B0604020202020204" pitchFamily="34" charset="0"/>
              <a:buChar char="•"/>
            </a:pPr>
            <a:r>
              <a:rPr lang="en-US" dirty="0"/>
              <a:t>Conservation Internship Program</a:t>
            </a:r>
          </a:p>
          <a:p>
            <a:pPr marL="285750" indent="-285750">
              <a:buFont typeface="Arial" panose="020B0604020202020204" pitchFamily="34" charset="0"/>
              <a:buChar char="•"/>
            </a:pPr>
            <a:r>
              <a:rPr lang="en-US" dirty="0"/>
              <a:t>AmeriCorps Internship Program</a:t>
            </a:r>
          </a:p>
        </p:txBody>
      </p:sp>
      <p:sp>
        <p:nvSpPr>
          <p:cNvPr id="12" name="TextBox 11">
            <a:extLst>
              <a:ext uri="{FF2B5EF4-FFF2-40B4-BE49-F238E27FC236}">
                <a16:creationId xmlns:a16="http://schemas.microsoft.com/office/drawing/2014/main" id="{C04B6EE9-99EE-4D70-BB88-29ED3293A2C6}"/>
              </a:ext>
            </a:extLst>
          </p:cNvPr>
          <p:cNvSpPr txBox="1"/>
          <p:nvPr/>
        </p:nvSpPr>
        <p:spPr>
          <a:xfrm>
            <a:off x="4250452" y="4911759"/>
            <a:ext cx="2060822" cy="1200329"/>
          </a:xfrm>
          <a:prstGeom prst="rect">
            <a:avLst/>
          </a:prstGeom>
          <a:noFill/>
        </p:spPr>
        <p:txBody>
          <a:bodyPr wrap="square" rtlCol="0">
            <a:spAutoFit/>
          </a:bodyPr>
          <a:lstStyle/>
          <a:p>
            <a:r>
              <a:rPr lang="en-US" u="sng" dirty="0"/>
              <a:t>Operating Sites: </a:t>
            </a:r>
          </a:p>
          <a:p>
            <a:pPr marL="285750" indent="-285750">
              <a:buFont typeface="Arial" panose="020B0604020202020204" pitchFamily="34" charset="0"/>
              <a:buChar char="•"/>
            </a:pPr>
            <a:r>
              <a:rPr lang="en-US" dirty="0"/>
              <a:t>Eugene, OR</a:t>
            </a:r>
          </a:p>
          <a:p>
            <a:pPr marL="285750" indent="-285750">
              <a:buFont typeface="Arial" panose="020B0604020202020204" pitchFamily="34" charset="0"/>
              <a:buChar char="•"/>
            </a:pPr>
            <a:r>
              <a:rPr lang="en-US" dirty="0"/>
              <a:t>Tacoma, WA</a:t>
            </a:r>
          </a:p>
          <a:p>
            <a:pPr marL="285750" indent="-285750">
              <a:buFont typeface="Arial" panose="020B0604020202020204" pitchFamily="34" charset="0"/>
              <a:buChar char="•"/>
            </a:pPr>
            <a:r>
              <a:rPr lang="en-US" dirty="0"/>
              <a:t>Boise, ID </a:t>
            </a:r>
          </a:p>
        </p:txBody>
      </p:sp>
      <p:sp>
        <p:nvSpPr>
          <p:cNvPr id="13" name="TextBox 12">
            <a:extLst>
              <a:ext uri="{FF2B5EF4-FFF2-40B4-BE49-F238E27FC236}">
                <a16:creationId xmlns:a16="http://schemas.microsoft.com/office/drawing/2014/main" id="{A0C2B376-12AE-40AA-A019-9D2FCEFC4982}"/>
              </a:ext>
            </a:extLst>
          </p:cNvPr>
          <p:cNvSpPr txBox="1"/>
          <p:nvPr/>
        </p:nvSpPr>
        <p:spPr>
          <a:xfrm>
            <a:off x="560205" y="2091893"/>
            <a:ext cx="4953000" cy="1200329"/>
          </a:xfrm>
          <a:prstGeom prst="rect">
            <a:avLst/>
          </a:prstGeom>
          <a:solidFill>
            <a:schemeClr val="bg1"/>
          </a:solidFill>
        </p:spPr>
        <p:txBody>
          <a:bodyPr wrap="square" rtlCol="0">
            <a:spAutoFit/>
          </a:bodyPr>
          <a:lstStyle/>
          <a:p>
            <a:r>
              <a:rPr lang="en-US" u="sng" dirty="0"/>
              <a:t>Youth and Young Adult Programming</a:t>
            </a:r>
          </a:p>
          <a:p>
            <a:pPr marL="285750" indent="-285750">
              <a:buFont typeface="Arial" panose="020B0604020202020204" pitchFamily="34" charset="0"/>
              <a:buChar char="•"/>
            </a:pPr>
            <a:r>
              <a:rPr lang="en-US" dirty="0"/>
              <a:t>Serve 1,000 participants per year 19 – 26</a:t>
            </a:r>
          </a:p>
          <a:p>
            <a:pPr marL="285750" indent="-285750">
              <a:buFont typeface="Arial" panose="020B0604020202020204" pitchFamily="34" charset="0"/>
              <a:buChar char="•"/>
            </a:pPr>
            <a:r>
              <a:rPr lang="en-US" dirty="0"/>
              <a:t>Residential and non-residential offerings</a:t>
            </a:r>
          </a:p>
          <a:p>
            <a:pPr marL="285750" indent="-285750">
              <a:buFont typeface="Arial" panose="020B0604020202020204" pitchFamily="34" charset="0"/>
              <a:buChar char="•"/>
            </a:pPr>
            <a:r>
              <a:rPr lang="en-US" dirty="0"/>
              <a:t>Accredited curriculum</a:t>
            </a:r>
          </a:p>
        </p:txBody>
      </p:sp>
      <p:pic>
        <p:nvPicPr>
          <p:cNvPr id="10" name="Picture 9" descr="Logo, company name&#10;&#10;Description automatically generated">
            <a:extLst>
              <a:ext uri="{FF2B5EF4-FFF2-40B4-BE49-F238E27FC236}">
                <a16:creationId xmlns:a16="http://schemas.microsoft.com/office/drawing/2014/main" id="{AC5FFC29-9B80-401B-8557-60697B9AAE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993" y="90333"/>
            <a:ext cx="1371207" cy="1371600"/>
          </a:xfrm>
          <a:prstGeom prst="rect">
            <a:avLst/>
          </a:prstGeom>
        </p:spPr>
      </p:pic>
    </p:spTree>
    <p:extLst>
      <p:ext uri="{BB962C8B-B14F-4D97-AF65-F5344CB8AC3E}">
        <p14:creationId xmlns:p14="http://schemas.microsoft.com/office/powerpoint/2010/main" val="254212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2136705"/>
            <a:ext cx="4857627" cy="1139895"/>
          </a:xfrm>
          <a:solidFill>
            <a:schemeClr val="bg1"/>
          </a:solidFill>
        </p:spPr>
        <p:txBody>
          <a:bodyPr>
            <a:normAutofit fontScale="92500" lnSpcReduction="20000"/>
          </a:bodyPr>
          <a:lstStyle/>
          <a:p>
            <a:r>
              <a:rPr lang="en-US" dirty="0"/>
              <a:t>The Conservation Internship program is designed to provide hands-on training and experience to those interested in pursuing employment with land and water resource management agencies.</a:t>
            </a:r>
          </a:p>
          <a:p>
            <a:pPr marL="0" indent="0">
              <a:buNone/>
            </a:pPr>
            <a:endParaRPr lang="en-US" dirty="0"/>
          </a:p>
        </p:txBody>
      </p:sp>
      <p:sp>
        <p:nvSpPr>
          <p:cNvPr id="4" name="Content Placeholder 3"/>
          <p:cNvSpPr>
            <a:spLocks noGrp="1"/>
          </p:cNvSpPr>
          <p:nvPr>
            <p:ph sz="half" idx="2"/>
          </p:nvPr>
        </p:nvSpPr>
        <p:spPr>
          <a:xfrm>
            <a:off x="5337307" y="2136706"/>
            <a:ext cx="3578093" cy="4340294"/>
          </a:xfrm>
        </p:spPr>
        <p:txBody>
          <a:bodyPr>
            <a:normAutofit fontScale="92500" lnSpcReduction="20000"/>
          </a:bodyPr>
          <a:lstStyle/>
          <a:p>
            <a:r>
              <a:rPr lang="en-US" dirty="0"/>
              <a:t>Terms are 3-10 months</a:t>
            </a:r>
          </a:p>
          <a:p>
            <a:r>
              <a:rPr lang="en-US" dirty="0"/>
              <a:t>Project types may include:</a:t>
            </a:r>
          </a:p>
          <a:p>
            <a:pPr lvl="1"/>
            <a:r>
              <a:rPr lang="en-US" dirty="0"/>
              <a:t>Restoring and improving public lands and waters</a:t>
            </a:r>
          </a:p>
          <a:p>
            <a:pPr lvl="1"/>
            <a:r>
              <a:rPr lang="en-US" dirty="0"/>
              <a:t>Invasive species inventory and treatment</a:t>
            </a:r>
          </a:p>
          <a:p>
            <a:pPr lvl="1"/>
            <a:r>
              <a:rPr lang="en-US" dirty="0"/>
              <a:t>Trail maintenance and recreation infrastructure</a:t>
            </a:r>
          </a:p>
          <a:p>
            <a:pPr lvl="1"/>
            <a:r>
              <a:rPr lang="en-US" dirty="0"/>
              <a:t>Community engagement</a:t>
            </a:r>
          </a:p>
          <a:p>
            <a:pPr lvl="1"/>
            <a:r>
              <a:rPr lang="en-US" dirty="0"/>
              <a:t>Outdoor recreation</a:t>
            </a:r>
          </a:p>
          <a:p>
            <a:pPr lvl="1"/>
            <a:r>
              <a:rPr lang="en-US" dirty="0"/>
              <a:t>Natural resource data collection</a:t>
            </a:r>
          </a:p>
          <a:p>
            <a:pPr lvl="1"/>
            <a:endParaRPr lang="en-US" dirty="0"/>
          </a:p>
          <a:p>
            <a:pPr marL="57150" indent="0" algn="ctr">
              <a:buNone/>
            </a:pPr>
            <a:r>
              <a:rPr lang="en-US" dirty="0">
                <a:hlinkClick r:id="rId2"/>
              </a:rPr>
              <a:t>https://www.nwyouthcorps.org/internresources/</a:t>
            </a:r>
            <a:r>
              <a:rPr lang="en-US" dirty="0"/>
              <a:t> </a:t>
            </a:r>
          </a:p>
          <a:p>
            <a:pPr lvl="1"/>
            <a:endParaRPr lang="en-US" dirty="0"/>
          </a:p>
        </p:txBody>
      </p:sp>
      <p:pic>
        <p:nvPicPr>
          <p:cNvPr id="2050" name="Picture 2" descr="E:\Outreach Materials\generic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52400"/>
            <a:ext cx="3657600" cy="18108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914" y="3429000"/>
            <a:ext cx="4261798" cy="3196348"/>
          </a:xfrm>
          <a:prstGeom prst="rect">
            <a:avLst/>
          </a:prstGeom>
        </p:spPr>
      </p:pic>
    </p:spTree>
    <p:extLst>
      <p:ext uri="{BB962C8B-B14F-4D97-AF65-F5344CB8AC3E}">
        <p14:creationId xmlns:p14="http://schemas.microsoft.com/office/powerpoint/2010/main" val="991404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 and Development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1371600"/>
            <a:ext cx="5283200" cy="3962400"/>
          </a:xfrm>
          <a:prstGeom prst="rect">
            <a:avLst/>
          </a:prstGeom>
        </p:spPr>
      </p:pic>
      <p:sp>
        <p:nvSpPr>
          <p:cNvPr id="5" name="TextBox 4"/>
          <p:cNvSpPr txBox="1"/>
          <p:nvPr/>
        </p:nvSpPr>
        <p:spPr>
          <a:xfrm>
            <a:off x="1451209" y="5619825"/>
            <a:ext cx="6952782" cy="923330"/>
          </a:xfrm>
          <a:prstGeom prst="rect">
            <a:avLst/>
          </a:prstGeom>
          <a:noFill/>
        </p:spPr>
        <p:txBody>
          <a:bodyPr wrap="square" numCol="2" rtlCol="0">
            <a:spAutoFit/>
          </a:bodyPr>
          <a:lstStyle/>
          <a:p>
            <a:pPr marL="285750" indent="-285750">
              <a:buFont typeface="Wingdings" panose="05000000000000000000" pitchFamily="2" charset="2"/>
              <a:buChar char="v"/>
            </a:pPr>
            <a:r>
              <a:rPr lang="en-US" dirty="0"/>
              <a:t>Mentorship and professional development</a:t>
            </a:r>
          </a:p>
          <a:p>
            <a:pPr marL="285750" indent="-285750">
              <a:buFont typeface="Wingdings" panose="05000000000000000000" pitchFamily="2" charset="2"/>
              <a:buChar char="v"/>
            </a:pPr>
            <a:r>
              <a:rPr lang="en-US" dirty="0"/>
              <a:t>Mental and physical health</a:t>
            </a:r>
          </a:p>
          <a:p>
            <a:pPr marL="285750" indent="-285750">
              <a:buFont typeface="Wingdings" panose="05000000000000000000" pitchFamily="2" charset="2"/>
              <a:buChar char="v"/>
            </a:pPr>
            <a:r>
              <a:rPr lang="en-US" dirty="0"/>
              <a:t>Mediation</a:t>
            </a:r>
          </a:p>
          <a:p>
            <a:pPr marL="285750" indent="-285750">
              <a:buFont typeface="Wingdings" panose="05000000000000000000" pitchFamily="2" charset="2"/>
              <a:buChar char="v"/>
            </a:pPr>
            <a:r>
              <a:rPr lang="en-US" dirty="0"/>
              <a:t>Check-ins and site visits</a:t>
            </a:r>
          </a:p>
        </p:txBody>
      </p:sp>
    </p:spTree>
    <p:extLst>
      <p:ext uri="{BB962C8B-B14F-4D97-AF65-F5344CB8AC3E}">
        <p14:creationId xmlns:p14="http://schemas.microsoft.com/office/powerpoint/2010/main" val="1676029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Public Lands Corps</a:t>
            </a:r>
          </a:p>
        </p:txBody>
      </p:sp>
      <p:sp>
        <p:nvSpPr>
          <p:cNvPr id="3" name="Content Placeholder 2"/>
          <p:cNvSpPr>
            <a:spLocks noGrp="1"/>
          </p:cNvSpPr>
          <p:nvPr>
            <p:ph idx="1"/>
          </p:nvPr>
        </p:nvSpPr>
        <p:spPr>
          <a:xfrm>
            <a:off x="1219200" y="4495800"/>
            <a:ext cx="7696201" cy="2057400"/>
          </a:xfrm>
        </p:spPr>
        <p:txBody>
          <a:bodyPr>
            <a:normAutofit lnSpcReduction="10000"/>
          </a:bodyPr>
          <a:lstStyle/>
          <a:p>
            <a:r>
              <a:rPr lang="en-US" dirty="0"/>
              <a:t>Will you complete 640 hours of service on PLC-eligible projects with 120 hours of “physical lands improvement” work? Are you between 16-30 years old?</a:t>
            </a:r>
          </a:p>
          <a:p>
            <a:pPr lvl="1"/>
            <a:r>
              <a:rPr lang="en-US" dirty="0"/>
              <a:t>If the answer to both of these is yes, you may be eligible for a non-competitive hiring certificate, which you can upload to your USAjobs.gov account!</a:t>
            </a:r>
          </a:p>
          <a:p>
            <a:pPr lvl="1"/>
            <a:r>
              <a:rPr lang="en-US" dirty="0"/>
              <a:t>Ask your Program Officer for more information if you are interested!</a:t>
            </a:r>
          </a:p>
        </p:txBody>
      </p:sp>
      <p:pic>
        <p:nvPicPr>
          <p:cNvPr id="4" name="Picture 3"/>
          <p:cNvPicPr>
            <a:picLocks noChangeAspect="1"/>
          </p:cNvPicPr>
          <p:nvPr/>
        </p:nvPicPr>
        <p:blipFill>
          <a:blip r:embed="rId3"/>
          <a:stretch>
            <a:fillRect/>
          </a:stretch>
        </p:blipFill>
        <p:spPr>
          <a:xfrm>
            <a:off x="2133600" y="1447800"/>
            <a:ext cx="6272194" cy="2667000"/>
          </a:xfrm>
          <a:prstGeom prst="rect">
            <a:avLst/>
          </a:prstGeom>
          <a:ln w="12700">
            <a:solidFill>
              <a:schemeClr val="tx1"/>
            </a:solidFill>
          </a:ln>
        </p:spPr>
      </p:pic>
    </p:spTree>
    <p:extLst>
      <p:ext uri="{BB962C8B-B14F-4D97-AF65-F5344CB8AC3E}">
        <p14:creationId xmlns:p14="http://schemas.microsoft.com/office/powerpoint/2010/main" val="3571304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990600"/>
          </a:xfrm>
        </p:spPr>
        <p:txBody>
          <a:bodyPr>
            <a:normAutofit fontScale="90000"/>
          </a:bodyPr>
          <a:lstStyle/>
          <a:p>
            <a:pPr algn="ctr">
              <a:lnSpc>
                <a:spcPct val="100000"/>
              </a:lnSpc>
            </a:pPr>
            <a:r>
              <a:rPr lang="en-US" sz="3600" dirty="0"/>
              <a:t>Workers Compensation </a:t>
            </a:r>
            <a:br>
              <a:rPr lang="en-US" dirty="0"/>
            </a:br>
            <a:r>
              <a:rPr lang="en-US" dirty="0"/>
              <a:t>         </a:t>
            </a:r>
            <a:r>
              <a:rPr lang="en-US" sz="2000" dirty="0"/>
              <a:t>What should I do if I am injured during the scope of my work?</a:t>
            </a:r>
          </a:p>
        </p:txBody>
      </p:sp>
      <p:sp>
        <p:nvSpPr>
          <p:cNvPr id="3" name="Content Placeholder 2"/>
          <p:cNvSpPr>
            <a:spLocks noGrp="1"/>
          </p:cNvSpPr>
          <p:nvPr>
            <p:ph idx="1"/>
          </p:nvPr>
        </p:nvSpPr>
        <p:spPr>
          <a:xfrm>
            <a:off x="685800" y="1619251"/>
            <a:ext cx="5486400" cy="4629149"/>
          </a:xfrm>
          <a:solidFill>
            <a:schemeClr val="bg1"/>
          </a:solidFill>
        </p:spPr>
        <p:txBody>
          <a:bodyPr>
            <a:noAutofit/>
          </a:bodyPr>
          <a:lstStyle/>
          <a:p>
            <a:pPr marL="0" indent="0">
              <a:buNone/>
            </a:pPr>
            <a:r>
              <a:rPr lang="en-US" sz="1600" dirty="0">
                <a:solidFill>
                  <a:schemeClr val="tx1"/>
                </a:solidFill>
              </a:rPr>
              <a:t>1. Immediately report the injury to your site supervisor </a:t>
            </a:r>
          </a:p>
          <a:p>
            <a:pPr marL="0" indent="0">
              <a:buNone/>
            </a:pPr>
            <a:r>
              <a:rPr lang="en-US" sz="1600" dirty="0">
                <a:solidFill>
                  <a:schemeClr val="tx1"/>
                </a:solidFill>
              </a:rPr>
              <a:t>2. Contact Northwest Youth Corps</a:t>
            </a:r>
          </a:p>
          <a:p>
            <a:pPr marL="400050" lvl="1" indent="0">
              <a:buNone/>
            </a:pPr>
            <a:r>
              <a:rPr lang="en-US" sz="1200" dirty="0">
                <a:solidFill>
                  <a:schemeClr val="tx1"/>
                </a:solidFill>
              </a:rPr>
              <a:t>Lev Kellendy, Office: 541-654-4706</a:t>
            </a:r>
          </a:p>
          <a:p>
            <a:pPr marL="400050" lvl="1" indent="0">
              <a:buNone/>
            </a:pPr>
            <a:r>
              <a:rPr lang="en-US" sz="1200" dirty="0">
                <a:solidFill>
                  <a:schemeClr val="tx1"/>
                </a:solidFill>
              </a:rPr>
              <a:t>Matthew Schlegel, Office: 208-593-7622</a:t>
            </a:r>
          </a:p>
          <a:p>
            <a:pPr marL="400050" lvl="1" indent="0">
              <a:buNone/>
            </a:pPr>
            <a:r>
              <a:rPr lang="en-US" sz="1200" dirty="0">
                <a:solidFill>
                  <a:schemeClr val="tx1"/>
                </a:solidFill>
              </a:rPr>
              <a:t>Abi Snow, Office: 541-654-4704</a:t>
            </a:r>
          </a:p>
          <a:p>
            <a:pPr marL="0" indent="0">
              <a:buNone/>
            </a:pPr>
            <a:r>
              <a:rPr lang="en-US" sz="1600" dirty="0">
                <a:solidFill>
                  <a:schemeClr val="tx1"/>
                </a:solidFill>
              </a:rPr>
              <a:t>3. Get medical treatment at Urgent Care or Emergency Room  </a:t>
            </a:r>
          </a:p>
          <a:p>
            <a:pPr marL="0" indent="0">
              <a:buNone/>
            </a:pPr>
            <a:r>
              <a:rPr lang="en-US" sz="1600" dirty="0">
                <a:solidFill>
                  <a:schemeClr val="tx1"/>
                </a:solidFill>
              </a:rPr>
              <a:t>4. Tell medical staff you sustained a work related injury and are covered under Workers Comp</a:t>
            </a:r>
          </a:p>
          <a:p>
            <a:pPr marL="0" indent="0">
              <a:buNone/>
            </a:pPr>
            <a:r>
              <a:rPr lang="en-US" sz="1600" dirty="0">
                <a:solidFill>
                  <a:schemeClr val="tx1"/>
                </a:solidFill>
              </a:rPr>
              <a:t>5. Request Return to Work Release from the treating physician</a:t>
            </a:r>
          </a:p>
          <a:p>
            <a:pPr marL="0" indent="0">
              <a:buNone/>
            </a:pPr>
            <a:r>
              <a:rPr lang="en-US" sz="1600" dirty="0">
                <a:solidFill>
                  <a:schemeClr val="tx1"/>
                </a:solidFill>
              </a:rPr>
              <a:t>6. Complete State based Workers Compensation Form</a:t>
            </a:r>
          </a:p>
          <a:p>
            <a:pPr marL="0" lvl="0" indent="0">
              <a:buNone/>
            </a:pPr>
            <a:r>
              <a:rPr lang="en-US" sz="1600" dirty="0">
                <a:solidFill>
                  <a:schemeClr val="tx1"/>
                </a:solidFill>
              </a:rPr>
              <a:t>7. Email documents to jessicaj@nwyouthcorps.org</a:t>
            </a:r>
          </a:p>
          <a:p>
            <a:pPr marL="0" indent="0">
              <a:buNone/>
            </a:pPr>
            <a:endParaRPr lang="en-US" dirty="0">
              <a:solidFill>
                <a:schemeClr val="tx1"/>
              </a:solidFill>
              <a:latin typeface="+mn-lt"/>
            </a:endParaRPr>
          </a:p>
          <a:p>
            <a:pPr marL="0" indent="0">
              <a:buNone/>
            </a:pPr>
            <a:endParaRPr lang="en-US" dirty="0">
              <a:solidFill>
                <a:schemeClr val="tx1"/>
              </a:solidFill>
              <a:latin typeface="+mn-lt"/>
            </a:endParaRPr>
          </a:p>
          <a:p>
            <a:pPr marL="0" lvl="0" indent="0">
              <a:buNone/>
            </a:pPr>
            <a:endParaRPr lang="en-US" dirty="0">
              <a:solidFill>
                <a:schemeClr val="tx1"/>
              </a:solidFill>
              <a:latin typeface="+mn-lt"/>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1219201"/>
            <a:ext cx="2536748"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8420" y="3887164"/>
            <a:ext cx="2548749"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9629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Payroll and Timesheets</a:t>
            </a:r>
          </a:p>
        </p:txBody>
      </p:sp>
      <p:sp>
        <p:nvSpPr>
          <p:cNvPr id="3" name="Content Placeholder 2"/>
          <p:cNvSpPr>
            <a:spLocks noGrp="1"/>
          </p:cNvSpPr>
          <p:nvPr>
            <p:ph idx="1"/>
          </p:nvPr>
        </p:nvSpPr>
        <p:spPr/>
        <p:txBody>
          <a:bodyPr>
            <a:normAutofit fontScale="85000" lnSpcReduction="20000"/>
          </a:bodyPr>
          <a:lstStyle/>
          <a:p>
            <a:r>
              <a:rPr lang="en-US" dirty="0"/>
              <a:t>About stipends</a:t>
            </a:r>
          </a:p>
          <a:p>
            <a:pPr lvl="1"/>
            <a:r>
              <a:rPr lang="en-US" dirty="0"/>
              <a:t>40-hr workweek</a:t>
            </a:r>
          </a:p>
          <a:p>
            <a:pPr lvl="1"/>
            <a:r>
              <a:rPr lang="en-US" dirty="0"/>
              <a:t>Leave time</a:t>
            </a:r>
          </a:p>
          <a:p>
            <a:pPr lvl="2"/>
            <a:r>
              <a:rPr lang="en-US" dirty="0"/>
              <a:t>Please email site and NYC supervisors for leave requests</a:t>
            </a:r>
          </a:p>
          <a:p>
            <a:r>
              <a:rPr lang="en-US" dirty="0"/>
              <a:t>Digital placeholder timesheets (Due by 21</a:t>
            </a:r>
            <a:r>
              <a:rPr lang="en-US" baseline="30000" dirty="0"/>
              <a:t>st</a:t>
            </a:r>
            <a:r>
              <a:rPr lang="en-US" dirty="0"/>
              <a:t> of each month)</a:t>
            </a:r>
          </a:p>
          <a:p>
            <a:r>
              <a:rPr lang="en-US" dirty="0"/>
              <a:t>IMPORTANT: Date your timesheets correctly</a:t>
            </a:r>
          </a:p>
          <a:p>
            <a:r>
              <a:rPr lang="en-US" dirty="0"/>
              <a:t>IMPORTANT: Wet-ink timesheets</a:t>
            </a:r>
          </a:p>
          <a:p>
            <a:r>
              <a:rPr lang="en-US" dirty="0"/>
              <a:t>No more than 20% of total working time should be training</a:t>
            </a:r>
          </a:p>
          <a:p>
            <a:r>
              <a:rPr lang="en-US" dirty="0"/>
              <a:t>Production Reporting/Timesheet Workbook</a:t>
            </a:r>
          </a:p>
          <a:p>
            <a:pPr lvl="1"/>
            <a:r>
              <a:rPr lang="en-US" dirty="0"/>
              <a:t>Monthly Photo Upload</a:t>
            </a:r>
          </a:p>
          <a:p>
            <a:r>
              <a:rPr lang="en-US" dirty="0"/>
              <a:t>Pay Stubs: Intuit Payroll Services </a:t>
            </a:r>
          </a:p>
          <a:p>
            <a:pPr lvl="1"/>
            <a:r>
              <a:rPr lang="en-US" dirty="0"/>
              <a:t>Emailed link that lasts for 10 days once received</a:t>
            </a:r>
          </a:p>
        </p:txBody>
      </p:sp>
    </p:spTree>
    <p:extLst>
      <p:ext uri="{BB962C8B-B14F-4D97-AF65-F5344CB8AC3E}">
        <p14:creationId xmlns:p14="http://schemas.microsoft.com/office/powerpoint/2010/main" val="439719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47700"/>
            <a:ext cx="4572000" cy="876300"/>
          </a:xfrm>
        </p:spPr>
        <p:txBody>
          <a:bodyPr/>
          <a:lstStyle/>
          <a:p>
            <a:r>
              <a:rPr lang="en-US" sz="3600" dirty="0"/>
              <a:t>Payroll</a:t>
            </a:r>
          </a:p>
        </p:txBody>
      </p:sp>
      <p:sp>
        <p:nvSpPr>
          <p:cNvPr id="3" name="Content Placeholder 2"/>
          <p:cNvSpPr>
            <a:spLocks noGrp="1"/>
          </p:cNvSpPr>
          <p:nvPr>
            <p:ph idx="1"/>
          </p:nvPr>
        </p:nvSpPr>
        <p:spPr>
          <a:xfrm>
            <a:off x="609600" y="2590800"/>
            <a:ext cx="8229600" cy="2057400"/>
          </a:xfrm>
          <a:solidFill>
            <a:schemeClr val="bg1"/>
          </a:solidFill>
        </p:spPr>
        <p:txBody>
          <a:bodyPr>
            <a:normAutofit fontScale="85000" lnSpcReduction="10000"/>
          </a:bodyPr>
          <a:lstStyle/>
          <a:p>
            <a:r>
              <a:rPr lang="en-US" sz="1800" dirty="0">
                <a:solidFill>
                  <a:schemeClr val="tx1"/>
                </a:solidFill>
                <a:latin typeface="+mn-lt"/>
              </a:rPr>
              <a:t>Paychecks are transmitted via direct deposit on the last business day of the month</a:t>
            </a:r>
          </a:p>
          <a:p>
            <a:pPr lvl="1"/>
            <a:r>
              <a:rPr lang="en-US" dirty="0">
                <a:solidFill>
                  <a:schemeClr val="tx1"/>
                </a:solidFill>
                <a:latin typeface="+mn-lt"/>
              </a:rPr>
              <a:t>Please upload a voided check or other bank statement that includes the account and routing numbers for verification</a:t>
            </a:r>
          </a:p>
          <a:p>
            <a:pPr lvl="0"/>
            <a:r>
              <a:rPr lang="en-US" dirty="0">
                <a:solidFill>
                  <a:schemeClr val="tx1"/>
                </a:solidFill>
              </a:rPr>
              <a:t>Interns</a:t>
            </a:r>
            <a:r>
              <a:rPr lang="en-US" sz="1800" dirty="0">
                <a:solidFill>
                  <a:schemeClr val="tx1"/>
                </a:solidFill>
                <a:latin typeface="+mn-lt"/>
              </a:rPr>
              <a:t> may request a payroll draw by completing a Draw Request Form. Draws cannot exceed $400.</a:t>
            </a:r>
          </a:p>
          <a:p>
            <a:r>
              <a:rPr lang="en-US" sz="1800" dirty="0">
                <a:solidFill>
                  <a:schemeClr val="tx1"/>
                </a:solidFill>
                <a:latin typeface="+mn-lt"/>
              </a:rPr>
              <a:t>Requests need to be made early in the week if not enrolled in Draw Program</a:t>
            </a:r>
          </a:p>
        </p:txBody>
      </p:sp>
    </p:spTree>
    <p:extLst>
      <p:ext uri="{BB962C8B-B14F-4D97-AF65-F5344CB8AC3E}">
        <p14:creationId xmlns:p14="http://schemas.microsoft.com/office/powerpoint/2010/main" val="244417442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10335</TotalTime>
  <Words>1533</Words>
  <Application>Microsoft Office PowerPoint</Application>
  <PresentationFormat>On-screen Show (4:3)</PresentationFormat>
  <Paragraphs>187</Paragraphs>
  <Slides>26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Century Gothic</vt:lpstr>
      <vt:lpstr>Palatino Linotype</vt:lpstr>
      <vt:lpstr>Wingdings</vt:lpstr>
      <vt:lpstr>Wingdings 3</vt:lpstr>
      <vt:lpstr>Wisp</vt:lpstr>
      <vt:lpstr>PowerPoint Presentation</vt:lpstr>
      <vt:lpstr>Northwest Youth Corps </vt:lpstr>
      <vt:lpstr>Northwest Youth Corps &amp; Idaho Conservation Corps</vt:lpstr>
      <vt:lpstr>PowerPoint Presentation</vt:lpstr>
      <vt:lpstr>Support and Development</vt:lpstr>
      <vt:lpstr>Public Lands Corps</vt:lpstr>
      <vt:lpstr>Workers Compensation           What should I do if I am injured during the scope of my work?</vt:lpstr>
      <vt:lpstr>Payroll and Timesheets</vt:lpstr>
      <vt:lpstr>Payroll</vt:lpstr>
      <vt:lpstr>PowerPoint Presentation</vt:lpstr>
      <vt:lpstr>Reimbursement Policy</vt:lpstr>
      <vt:lpstr>Attendance Policy</vt:lpstr>
      <vt:lpstr>Ambassadorship and Uniform</vt:lpstr>
      <vt:lpstr>Non-Discrimination Policy</vt:lpstr>
      <vt:lpstr>Grievance Procedure</vt:lpstr>
      <vt:lpstr>Paperwork</vt:lpstr>
      <vt:lpstr>WorkBright Onboarding </vt:lpstr>
      <vt:lpstr>Acknowledgement and Release</vt:lpstr>
      <vt:lpstr>Code of Professional Ethics</vt:lpstr>
      <vt:lpstr>Memorandum of Understanding</vt:lpstr>
      <vt:lpstr>Emergency Contacts &amp; Med History</vt:lpstr>
      <vt:lpstr>Payroll Advance Program</vt:lpstr>
      <vt:lpstr>Direct Deposit Form</vt:lpstr>
      <vt:lpstr>State W-4</vt:lpstr>
      <vt:lpstr>Paperwork Check</vt:lpstr>
      <vt:lpstr>Connect with us and stay in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Paperwork</dc:title>
  <dc:creator>Joy</dc:creator>
  <cp:lastModifiedBy>Lev Kellendy</cp:lastModifiedBy>
  <cp:revision>306</cp:revision>
  <cp:lastPrinted>2015-04-06T19:46:29Z</cp:lastPrinted>
  <dcterms:created xsi:type="dcterms:W3CDTF">2012-02-27T16:18:51Z</dcterms:created>
  <dcterms:modified xsi:type="dcterms:W3CDTF">2024-02-26T22:15:16Z</dcterms:modified>
</cp:coreProperties>
</file>